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9" r:id="rId2"/>
    <p:sldId id="274" r:id="rId3"/>
    <p:sldId id="275" r:id="rId4"/>
    <p:sldId id="276" r:id="rId5"/>
    <p:sldId id="278" r:id="rId6"/>
    <p:sldId id="277" r:id="rId7"/>
    <p:sldId id="283" r:id="rId8"/>
    <p:sldId id="284" r:id="rId9"/>
    <p:sldId id="282" r:id="rId10"/>
    <p:sldId id="286" r:id="rId11"/>
    <p:sldId id="281" r:id="rId12"/>
    <p:sldId id="287" r:id="rId13"/>
    <p:sldId id="280" r:id="rId14"/>
    <p:sldId id="285" r:id="rId15"/>
    <p:sldId id="279" r:id="rId16"/>
    <p:sldId id="289" r:id="rId17"/>
    <p:sldId id="290" r:id="rId18"/>
    <p:sldId id="291" r:id="rId19"/>
    <p:sldId id="292" r:id="rId20"/>
  </p:sldIdLst>
  <p:sldSz cx="9144000" cy="6858000" type="screen4x3"/>
  <p:notesSz cx="6858000" cy="9144000"/>
  <p:defaultText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4F5F"/>
    <a:srgbClr val="255465"/>
    <a:srgbClr val="685B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5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19" name="Footer Placeholder 18"/>
          <p:cNvSpPr>
            <a:spLocks noGrp="1"/>
          </p:cNvSpPr>
          <p:nvPr>
            <p:ph type="ftr" sz="quarter" idx="11"/>
          </p:nvPr>
        </p:nvSpPr>
        <p:spPr/>
        <p:txBody>
          <a:bodyPr/>
          <a:lstStyle/>
          <a:p>
            <a:endParaRPr lang="ar-EG"/>
          </a:p>
        </p:txBody>
      </p:sp>
      <p:sp>
        <p:nvSpPr>
          <p:cNvPr id="27" name="Slide Number Placeholder 26"/>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8" name="Footer Placeholder 7"/>
          <p:cNvSpPr>
            <a:spLocks noGrp="1"/>
          </p:cNvSpPr>
          <p:nvPr>
            <p:ph type="ftr" sz="quarter" idx="11"/>
          </p:nvPr>
        </p:nvSpPr>
        <p:spPr/>
        <p:txBody>
          <a:bodyPr/>
          <a:lstStyle/>
          <a:p>
            <a:endParaRPr lang="ar-EG"/>
          </a:p>
        </p:txBody>
      </p:sp>
      <p:sp>
        <p:nvSpPr>
          <p:cNvPr id="9" name="Slide Number Placeholder 8"/>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4" name="Footer Placeholder 3"/>
          <p:cNvSpPr>
            <a:spLocks noGrp="1"/>
          </p:cNvSpPr>
          <p:nvPr>
            <p:ph type="ftr" sz="quarter" idx="11"/>
          </p:nvPr>
        </p:nvSpPr>
        <p:spPr/>
        <p:txBody>
          <a:bodyPr/>
          <a:lstStyle/>
          <a:p>
            <a:endParaRPr lang="ar-EG"/>
          </a:p>
        </p:txBody>
      </p:sp>
      <p:sp>
        <p:nvSpPr>
          <p:cNvPr id="5" name="Slide Number Placeholder 4"/>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3" name="Footer Placeholder 2"/>
          <p:cNvSpPr>
            <a:spLocks noGrp="1"/>
          </p:cNvSpPr>
          <p:nvPr>
            <p:ph type="ftr" sz="quarter" idx="11"/>
          </p:nvPr>
        </p:nvSpPr>
        <p:spPr/>
        <p:txBody>
          <a:bodyPr/>
          <a:lstStyle/>
          <a:p>
            <a:endParaRPr lang="ar-EG"/>
          </a:p>
        </p:txBody>
      </p:sp>
      <p:sp>
        <p:nvSpPr>
          <p:cNvPr id="4" name="Slide Number Placeholder 3"/>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a:xfrm>
            <a:off x="8077200" y="6356350"/>
            <a:ext cx="609600" cy="365125"/>
          </a:xfrm>
        </p:spPr>
        <p:txBody>
          <a:bodyPr/>
          <a:lstStyle/>
          <a:p>
            <a:fld id="{03EA14FF-0B78-4966-8E01-79FBEE20FBB3}" type="slidenum">
              <a:rPr lang="ar-EG" smtClean="0"/>
              <a:pPr/>
              <a:t>‹#›</a:t>
            </a:fld>
            <a:endParaRPr lang="ar-EG"/>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4D15B3D-7B74-441D-8116-EBE15B3D4721}" type="datetimeFigureOut">
              <a:rPr lang="ar-EG" smtClean="0"/>
              <a:pPr/>
              <a:t>21/10/1435</a:t>
            </a:fld>
            <a:endParaRPr lang="ar-EG"/>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EG"/>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3EA14FF-0B78-4966-8E01-79FBEE20FBB3}" type="slidenum">
              <a:rPr lang="ar-EG" smtClean="0"/>
              <a:pPr/>
              <a:t>‹#›</a:t>
            </a:fld>
            <a:endParaRPr lang="ar-EG"/>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rot="5400000">
            <a:off x="-2427230" y="3284430"/>
            <a:ext cx="5929355"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7" name="TextBox 6"/>
          <p:cNvSpPr txBox="1"/>
          <p:nvPr/>
        </p:nvSpPr>
        <p:spPr>
          <a:xfrm>
            <a:off x="4572000" y="6143644"/>
            <a:ext cx="4357718"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الثاني</a:t>
            </a:r>
            <a:endParaRPr lang="en-US" sz="2800" b="1" cap="all" dirty="0" smtClean="0">
              <a:ln w="0"/>
              <a:solidFill>
                <a:schemeClr val="accent1">
                  <a:lumMod val="50000"/>
                </a:schemeClr>
              </a:solidFill>
              <a:effectLst>
                <a:reflection blurRad="12700" stA="50000" endPos="50000" dist="5000" dir="5400000" sy="-100000" rotWithShape="0"/>
              </a:effectLst>
            </a:endParaRPr>
          </a:p>
        </p:txBody>
      </p:sp>
      <p:sp>
        <p:nvSpPr>
          <p:cNvPr id="14" name="TextBox 13"/>
          <p:cNvSpPr txBox="1"/>
          <p:nvPr/>
        </p:nvSpPr>
        <p:spPr>
          <a:xfrm>
            <a:off x="928662" y="1643050"/>
            <a:ext cx="8215338" cy="1103892"/>
          </a:xfrm>
          <a:prstGeom prst="rect">
            <a:avLst/>
          </a:prstGeom>
          <a:noFill/>
          <a:ln>
            <a:noFill/>
          </a:ln>
        </p:spPr>
        <p:style>
          <a:lnRef idx="1">
            <a:schemeClr val="accent2"/>
          </a:lnRef>
          <a:fillRef idx="3">
            <a:schemeClr val="accent2"/>
          </a:fillRef>
          <a:effectRef idx="2">
            <a:schemeClr val="accent2"/>
          </a:effectRef>
          <a:fontRef idx="minor">
            <a:schemeClr val="lt1"/>
          </a:fontRef>
        </p:style>
        <p:txBody>
          <a:bodyPr wrap="square" rtlCol="1">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lnSpc>
                <a:spcPct val="150000"/>
              </a:lnSpc>
            </a:pPr>
            <a:r>
              <a:rPr lang="ar-EG" sz="5000" b="1" cap="all" dirty="0" smtClean="0">
                <a:ln w="0">
                  <a:noFill/>
                </a:ln>
                <a:solidFill>
                  <a:schemeClr val="accent3">
                    <a:lumMod val="75000"/>
                  </a:schemeClr>
                </a:solidFill>
                <a:effectLst>
                  <a:outerShdw blurRad="38100" dist="38100" dir="2700000" algn="tl">
                    <a:srgbClr val="000000">
                      <a:alpha val="43137"/>
                    </a:srgbClr>
                  </a:outerShdw>
                  <a:reflection blurRad="12700" stA="50000" endPos="50000" dist="5000" dir="5400000" sy="-100000" rotWithShape="0"/>
                </a:effectLst>
                <a:latin typeface="Arial" pitchFamily="34" charset="0"/>
                <a:cs typeface="Arial" pitchFamily="34" charset="0"/>
              </a:rPr>
              <a:t>الأسس التصميمية في الوحدات السكنية</a:t>
            </a:r>
          </a:p>
        </p:txBody>
      </p:sp>
      <p:pic>
        <p:nvPicPr>
          <p:cNvPr id="6" name="Picture 5" descr="line_figure_think_md_wm.jpg"/>
          <p:cNvPicPr>
            <a:picLocks noChangeAspect="1"/>
          </p:cNvPicPr>
          <p:nvPr/>
        </p:nvPicPr>
        <p:blipFill>
          <a:blip r:embed="rId2"/>
          <a:stretch>
            <a:fillRect/>
          </a:stretch>
        </p:blipFill>
        <p:spPr>
          <a:xfrm>
            <a:off x="1643042" y="3500438"/>
            <a:ext cx="2754314" cy="275431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4876" y="0"/>
            <a:ext cx="4114800" cy="1143000"/>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r"/>
            <a:r>
              <a:rPr lang="ar-SA"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شروط تصميم السلم:</a:t>
            </a:r>
            <a:endParaRPr lang="ar-EG"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Content Placeholder 2"/>
          <p:cNvSpPr>
            <a:spLocks noGrp="1"/>
          </p:cNvSpPr>
          <p:nvPr>
            <p:ph idx="1"/>
          </p:nvPr>
        </p:nvSpPr>
        <p:spPr>
          <a:xfrm>
            <a:off x="1071538" y="1178703"/>
            <a:ext cx="7858180" cy="4857784"/>
          </a:xfrm>
        </p:spPr>
        <p:txBody>
          <a:bodyPr>
            <a:noAutofit/>
          </a:bodyPr>
          <a:lstStyle/>
          <a:p>
            <a:r>
              <a:rPr lang="ar-EG" sz="2400" b="1" dirty="0" smtClean="0">
                <a:solidFill>
                  <a:srgbClr val="002060"/>
                </a:solidFill>
                <a:latin typeface="Arial" pitchFamily="34" charset="0"/>
                <a:cs typeface="Arial" pitchFamily="34" charset="0"/>
              </a:rPr>
              <a:t>يتوقف التصميم الجيد للسلالم على مدى مطابقته لأبعاد الإنسان العادي وحركته في الصعود والنزول. </a:t>
            </a:r>
          </a:p>
          <a:p>
            <a:r>
              <a:rPr lang="ar-EG" sz="2400" b="1" dirty="0" smtClean="0">
                <a:solidFill>
                  <a:srgbClr val="002060"/>
                </a:solidFill>
                <a:latin typeface="Arial" pitchFamily="34" charset="0"/>
                <a:cs typeface="Arial" pitchFamily="34" charset="0"/>
              </a:rPr>
              <a:t>ويجب عند تصميم السلم أن تراعى الشروط الآتية: </a:t>
            </a:r>
          </a:p>
          <a:p>
            <a:r>
              <a:rPr lang="ar-EG" sz="2400" b="1" dirty="0" smtClean="0">
                <a:solidFill>
                  <a:srgbClr val="002060"/>
                </a:solidFill>
                <a:latin typeface="Arial" pitchFamily="34" charset="0"/>
                <a:cs typeface="Arial" pitchFamily="34" charset="0"/>
              </a:rPr>
              <a:t>أن تكون جميع المواد المستعملة صلبة ومتينة، وأن تكون المصنعيات أجود ما يمكن.</a:t>
            </a:r>
          </a:p>
          <a:p>
            <a:r>
              <a:rPr lang="ar-EG" sz="2400" b="1" dirty="0" smtClean="0">
                <a:solidFill>
                  <a:srgbClr val="002060"/>
                </a:solidFill>
                <a:latin typeface="Arial" pitchFamily="34" charset="0"/>
                <a:cs typeface="Arial" pitchFamily="34" charset="0"/>
              </a:rPr>
              <a:t>أن تكون المواد المستعملة للتكسيات مأمونة ضد الانزلاق أو أن تستعمل نائمات أو أنوف خاصة لمنع الانزلاق في حالة عدم أمن هذه التكسيات.</a:t>
            </a:r>
          </a:p>
          <a:p>
            <a:r>
              <a:rPr lang="ar-EG" sz="2400" b="1" dirty="0" smtClean="0">
                <a:solidFill>
                  <a:srgbClr val="002060"/>
                </a:solidFill>
                <a:latin typeface="Arial" pitchFamily="34" charset="0"/>
                <a:cs typeface="Arial" pitchFamily="34" charset="0"/>
              </a:rPr>
              <a:t>مع مراعاة ألا تزيد عرض النائمة (ن) عن 30 سم ولا تقل عن 27 سم وألا يقل ارتفاع القائمة عن 15سم ولا تزيد عن 18 سم أما في سلالم الخدمة فيمكن أن تصل زاوية الميل إلى 45 درجة بحيث تتساوى القائمة في الدرجة وتصبح تقريباً 20 سم.</a:t>
            </a:r>
          </a:p>
          <a:p>
            <a:endParaRPr lang="ar-EG" sz="2400" b="1" dirty="0">
              <a:solidFill>
                <a:srgbClr val="002060"/>
              </a:solidFill>
              <a:latin typeface="Arial" pitchFamily="34" charset="0"/>
              <a:cs typeface="Arial" pitchFamily="34" charset="0"/>
            </a:endParaRPr>
          </a:p>
        </p:txBody>
      </p:sp>
      <p:sp>
        <p:nvSpPr>
          <p:cNvPr id="4" name="TextBox 3"/>
          <p:cNvSpPr txBox="1"/>
          <p:nvPr/>
        </p:nvSpPr>
        <p:spPr>
          <a:xfrm rot="5400000">
            <a:off x="-2427230" y="3284430"/>
            <a:ext cx="5929355"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الثاني</a:t>
            </a:r>
            <a:endParaRPr lang="en-US" sz="2800" b="1" cap="all" dirty="0" smtClean="0">
              <a:ln w="0"/>
              <a:solidFill>
                <a:schemeClr val="accent1">
                  <a:lumMod val="50000"/>
                </a:schemeClr>
              </a:solidFill>
              <a:effectLst>
                <a:reflection blurRad="12700" stA="50000" endPos="50000" dist="5000" dir="5400000" sy="-100000" rotWithShape="0"/>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flipV="1">
            <a:off x="457200" y="6324600"/>
            <a:ext cx="8229600" cy="247672"/>
          </a:xfrm>
        </p:spPr>
        <p:txBody>
          <a:bodyPr>
            <a:normAutofit fontScale="47500" lnSpcReduction="20000"/>
          </a:bodyPr>
          <a:lstStyle/>
          <a:p>
            <a:endParaRPr lang="ar-EG" dirty="0"/>
          </a:p>
        </p:txBody>
      </p:sp>
      <p:sp>
        <p:nvSpPr>
          <p:cNvPr id="4" name="TextBox 3"/>
          <p:cNvSpPr txBox="1"/>
          <p:nvPr/>
        </p:nvSpPr>
        <p:spPr>
          <a:xfrm rot="5400000">
            <a:off x="-2427230" y="3284430"/>
            <a:ext cx="5929355"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الثاني</a:t>
            </a:r>
            <a:endParaRPr lang="en-US" sz="2800" b="1" cap="all" dirty="0" smtClean="0">
              <a:ln w="0"/>
              <a:solidFill>
                <a:schemeClr val="accent1">
                  <a:lumMod val="50000"/>
                </a:schemeClr>
              </a:solidFill>
              <a:effectLst>
                <a:reflection blurRad="12700" stA="50000" endPos="50000" dist="5000" dir="5400000" sy="-100000" rotWithShape="0"/>
              </a:effectLst>
            </a:endParaRPr>
          </a:p>
        </p:txBody>
      </p:sp>
      <p:sp>
        <p:nvSpPr>
          <p:cNvPr id="7" name="TextBox 6"/>
          <p:cNvSpPr txBox="1"/>
          <p:nvPr/>
        </p:nvSpPr>
        <p:spPr>
          <a:xfrm>
            <a:off x="1071538" y="214290"/>
            <a:ext cx="8072462" cy="369332"/>
          </a:xfrm>
          <a:prstGeom prst="rect">
            <a:avLst/>
          </a:prstGeom>
          <a:noFill/>
        </p:spPr>
        <p:txBody>
          <a:bodyPr wrap="square" rtlCol="1">
            <a:spAutoFit/>
          </a:bodyPr>
          <a:lstStyle/>
          <a:p>
            <a:endParaRPr lang="ar-EG" dirty="0"/>
          </a:p>
        </p:txBody>
      </p:sp>
      <p:sp>
        <p:nvSpPr>
          <p:cNvPr id="8" name="TextBox 7"/>
          <p:cNvSpPr txBox="1"/>
          <p:nvPr/>
        </p:nvSpPr>
        <p:spPr>
          <a:xfrm>
            <a:off x="1142976" y="295889"/>
            <a:ext cx="7643866" cy="6109365"/>
          </a:xfrm>
          <a:prstGeom prst="rect">
            <a:avLst/>
          </a:prstGeom>
          <a:noFill/>
        </p:spPr>
        <p:txBody>
          <a:bodyPr wrap="square" rtlCol="1">
            <a:spAutoFit/>
          </a:bodyPr>
          <a:lstStyle/>
          <a:p>
            <a:pPr lvl="0">
              <a:buFont typeface="Wingdings" panose="05000000000000000000" pitchFamily="2" charset="2"/>
              <a:buChar char="q"/>
            </a:pPr>
            <a:r>
              <a:rPr lang="ar-SA" sz="2300" b="1" dirty="0" smtClean="0">
                <a:solidFill>
                  <a:srgbClr val="002060"/>
                </a:solidFill>
                <a:latin typeface="Arial" pitchFamily="34" charset="0"/>
                <a:cs typeface="Arial" pitchFamily="34" charset="0"/>
              </a:rPr>
              <a:t>يجب ألا تزيد عدد الدرج في القلبة الواحدة عن 14 قلبة، وقد يزيد العدد في الأدوار الأرضية أو المسروقة أو للضرورة المعمارية القصوى.</a:t>
            </a:r>
            <a:endParaRPr lang="ar-EG" sz="2300" b="1" dirty="0" smtClean="0">
              <a:solidFill>
                <a:srgbClr val="002060"/>
              </a:solidFill>
              <a:latin typeface="Arial" pitchFamily="34" charset="0"/>
              <a:cs typeface="Arial" pitchFamily="34" charset="0"/>
            </a:endParaRPr>
          </a:p>
          <a:p>
            <a:pPr lvl="0"/>
            <a:endParaRPr lang="en-US" sz="2300" b="1" dirty="0" smtClean="0">
              <a:solidFill>
                <a:srgbClr val="002060"/>
              </a:solidFill>
              <a:latin typeface="Arial" pitchFamily="34" charset="0"/>
              <a:cs typeface="Arial" pitchFamily="34" charset="0"/>
            </a:endParaRPr>
          </a:p>
          <a:p>
            <a:pPr lvl="0">
              <a:buFont typeface="Wingdings" panose="05000000000000000000" pitchFamily="2" charset="2"/>
              <a:buChar char="q"/>
            </a:pPr>
            <a:r>
              <a:rPr lang="ar-SA" sz="2300" b="1" dirty="0" smtClean="0">
                <a:solidFill>
                  <a:srgbClr val="002060"/>
                </a:solidFill>
                <a:latin typeface="Arial" pitchFamily="34" charset="0"/>
                <a:cs typeface="Arial" pitchFamily="34" charset="0"/>
              </a:rPr>
              <a:t>يجب أن تكون قائمات ونائمات نفس القلبة بمقاسات ثابتة وتتبع نفس القاعدة بالنسبة للدرج في جميع قلبات الدور الواحد من الأدوار المتكررة، ومن الأفضل (كلما أمكن) تثبيت نفس المقاسات للسلم بالكامل في جميع الأدوار، كما يجب أن يكون مسقط السلم في الأدوار المتكررة ثابتاً (غالباً).</a:t>
            </a:r>
            <a:endParaRPr lang="ar-EG" sz="2300" b="1" dirty="0" smtClean="0">
              <a:solidFill>
                <a:srgbClr val="002060"/>
              </a:solidFill>
              <a:latin typeface="Arial" pitchFamily="34" charset="0"/>
              <a:cs typeface="Arial" pitchFamily="34" charset="0"/>
            </a:endParaRPr>
          </a:p>
          <a:p>
            <a:pPr lvl="0"/>
            <a:endParaRPr lang="en-US" sz="2300" b="1" dirty="0" smtClean="0">
              <a:solidFill>
                <a:srgbClr val="002060"/>
              </a:solidFill>
              <a:latin typeface="Arial" pitchFamily="34" charset="0"/>
              <a:cs typeface="Arial" pitchFamily="34" charset="0"/>
            </a:endParaRPr>
          </a:p>
          <a:p>
            <a:pPr lvl="0">
              <a:buFont typeface="Wingdings" panose="05000000000000000000" pitchFamily="2" charset="2"/>
              <a:buChar char="q"/>
            </a:pPr>
            <a:r>
              <a:rPr lang="ar-SA" sz="2300" b="1" dirty="0" smtClean="0">
                <a:solidFill>
                  <a:srgbClr val="002060"/>
                </a:solidFill>
                <a:latin typeface="Arial" pitchFamily="34" charset="0"/>
                <a:cs typeface="Arial" pitchFamily="34" charset="0"/>
              </a:rPr>
              <a:t>يمكن تغيير عرض القلبة فقط في الدور الأرضي، بينما يجب أن تظل ثابتة في الأدوار المتكررة.</a:t>
            </a:r>
            <a:endParaRPr lang="en-US" sz="2300" b="1" dirty="0" smtClean="0">
              <a:solidFill>
                <a:srgbClr val="002060"/>
              </a:solidFill>
              <a:latin typeface="Arial" pitchFamily="34" charset="0"/>
              <a:cs typeface="Arial" pitchFamily="34" charset="0"/>
            </a:endParaRPr>
          </a:p>
          <a:p>
            <a:pPr lvl="0">
              <a:buFont typeface="Wingdings" panose="05000000000000000000" pitchFamily="2" charset="2"/>
              <a:buChar char="q"/>
            </a:pPr>
            <a:r>
              <a:rPr lang="ar-SA" sz="2300" b="1" dirty="0" smtClean="0">
                <a:solidFill>
                  <a:srgbClr val="002060"/>
                </a:solidFill>
                <a:latin typeface="Arial" pitchFamily="34" charset="0"/>
                <a:cs typeface="Arial" pitchFamily="34" charset="0"/>
              </a:rPr>
              <a:t>يجب أن يكون عرض البسطات والصدفات أكبر من عرض القلبات، وأن تكون الصدفة (بسطة الدور) أعرض من البسطات الوسطى.</a:t>
            </a:r>
            <a:endParaRPr lang="ar-EG" sz="2300" b="1" dirty="0" smtClean="0">
              <a:solidFill>
                <a:srgbClr val="002060"/>
              </a:solidFill>
              <a:latin typeface="Arial" pitchFamily="34" charset="0"/>
              <a:cs typeface="Arial" pitchFamily="34" charset="0"/>
            </a:endParaRPr>
          </a:p>
          <a:p>
            <a:pPr lvl="0">
              <a:buFont typeface="Wingdings" panose="05000000000000000000" pitchFamily="2" charset="2"/>
              <a:buChar char="q"/>
            </a:pPr>
            <a:endParaRPr lang="en-US" sz="2300" b="1" dirty="0" smtClean="0">
              <a:solidFill>
                <a:srgbClr val="002060"/>
              </a:solidFill>
              <a:latin typeface="Arial" pitchFamily="34" charset="0"/>
              <a:cs typeface="Arial" pitchFamily="34" charset="0"/>
            </a:endParaRPr>
          </a:p>
          <a:p>
            <a:pPr lvl="0">
              <a:buFont typeface="Wingdings" panose="05000000000000000000" pitchFamily="2" charset="2"/>
              <a:buChar char="q"/>
            </a:pPr>
            <a:r>
              <a:rPr lang="ar-SA" sz="2300" b="1" dirty="0" smtClean="0">
                <a:solidFill>
                  <a:srgbClr val="002060"/>
                </a:solidFill>
                <a:latin typeface="Arial" pitchFamily="34" charset="0"/>
                <a:cs typeface="Arial" pitchFamily="34" charset="0"/>
              </a:rPr>
              <a:t>يجب أن يكون السلم جيد الإضاءة والتهوية، ويلاحظ في السلالم ذات الدرابزينات المصمتة أنها تحتاج فتحات إضاءة أوسع منها في السلالم التي درابزيناتها مفتوحة أو ذات برامق.</a:t>
            </a:r>
            <a:endParaRPr lang="en-US" sz="2300" b="1" dirty="0" smtClean="0">
              <a:solidFill>
                <a:srgbClr val="002060"/>
              </a:solidFill>
              <a:latin typeface="Arial" pitchFamily="34" charset="0"/>
              <a:cs typeface="Arial" pitchFamily="34" charset="0"/>
            </a:endParaRPr>
          </a:p>
          <a:p>
            <a:endParaRPr lang="ar-EG" sz="2300" b="1" dirty="0">
              <a:solidFill>
                <a:srgbClr val="002060"/>
              </a:solidFill>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5400000">
            <a:off x="-2427230" y="3284430"/>
            <a:ext cx="5929355"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الثاني</a:t>
            </a:r>
            <a:endParaRPr lang="en-US" sz="2800" b="1" cap="all" dirty="0" smtClean="0">
              <a:ln w="0"/>
              <a:solidFill>
                <a:schemeClr val="accent1">
                  <a:lumMod val="50000"/>
                </a:schemeClr>
              </a:solidFill>
              <a:effectLst>
                <a:reflection blurRad="12700" stA="50000" endPos="50000" dist="5000" dir="5400000" sy="-100000" rotWithShape="0"/>
              </a:effectLst>
            </a:endParaRPr>
          </a:p>
        </p:txBody>
      </p:sp>
      <p:pic>
        <p:nvPicPr>
          <p:cNvPr id="6"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3319335" y="-1604879"/>
            <a:ext cx="3139296" cy="6920510"/>
          </a:xfrm>
          <a:prstGeom prst="rect">
            <a:avLst/>
          </a:prstGeom>
          <a:ln>
            <a:noFill/>
          </a:ln>
          <a:effectLst>
            <a:softEdge rad="112500"/>
          </a:effectLst>
        </p:spPr>
      </p:pic>
      <p:pic>
        <p:nvPicPr>
          <p:cNvPr id="7" name="Picture 2" descr="E:\maxawy\مااااااااااكسيز\felashtey\collection\فيرفورجيه\سلالم\Interior_Railings_00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67472" y="3321776"/>
            <a:ext cx="2148551" cy="286473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صورة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91808" y="3376875"/>
            <a:ext cx="3657430" cy="2743072"/>
          </a:xfrm>
          <a:prstGeom prst="rect">
            <a:avLst/>
          </a:prstGeom>
          <a:ln>
            <a:noFill/>
          </a:ln>
          <a:effectLst>
            <a:softEdge rad="112500"/>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4886" y="0"/>
            <a:ext cx="4329114" cy="1000148"/>
          </a:xfrm>
        </p:spPr>
        <p:txBody>
          <a:bodyP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ar-SA"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مثال لتصميم سلم:</a:t>
            </a:r>
            <a:endParaRPr lang="ar-EG"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Content Placeholder 2"/>
          <p:cNvSpPr>
            <a:spLocks noGrp="1"/>
          </p:cNvSpPr>
          <p:nvPr>
            <p:ph idx="1"/>
          </p:nvPr>
        </p:nvSpPr>
        <p:spPr>
          <a:xfrm>
            <a:off x="1000100" y="928670"/>
            <a:ext cx="8001056" cy="5072098"/>
          </a:xfrm>
        </p:spPr>
        <p:txBody>
          <a:bodyPr>
            <a:noAutofit/>
          </a:bodyPr>
          <a:lstStyle/>
          <a:p>
            <a:r>
              <a:rPr lang="ar-SA" sz="2000" b="1" dirty="0" smtClean="0">
                <a:solidFill>
                  <a:srgbClr val="002060"/>
                </a:solidFill>
                <a:latin typeface="Arial" pitchFamily="34" charset="0"/>
                <a:cs typeface="Arial" pitchFamily="34" charset="0"/>
              </a:rPr>
              <a:t>يمكن حل السلم بتحديد عدد القلبات والبسطات ومقاساتها والقائمة والنائمة وبعدها يمكن رسم السلم وسوف نعرض مثال لحل بئر سلم بمسقط أفقي وارتفاع محدد.</a:t>
            </a:r>
            <a:endParaRPr lang="en-US" sz="2000" b="1" dirty="0" smtClean="0">
              <a:solidFill>
                <a:srgbClr val="002060"/>
              </a:solidFill>
              <a:latin typeface="Arial" pitchFamily="34" charset="0"/>
              <a:cs typeface="Arial" pitchFamily="34" charset="0"/>
            </a:endParaRPr>
          </a:p>
          <a:p>
            <a:r>
              <a:rPr lang="ar-SA" sz="2000" b="1" dirty="0" smtClean="0">
                <a:solidFill>
                  <a:srgbClr val="002060"/>
                </a:solidFill>
                <a:latin typeface="Arial" pitchFamily="34" charset="0"/>
                <a:cs typeface="Arial" pitchFamily="34" charset="0"/>
              </a:rPr>
              <a:t>المطلـوب:</a:t>
            </a:r>
            <a:endParaRPr lang="en-US" sz="2000" b="1" dirty="0" smtClean="0">
              <a:solidFill>
                <a:srgbClr val="002060"/>
              </a:solidFill>
              <a:latin typeface="Arial" pitchFamily="34" charset="0"/>
              <a:cs typeface="Arial" pitchFamily="34" charset="0"/>
            </a:endParaRPr>
          </a:p>
          <a:p>
            <a:r>
              <a:rPr lang="ar-SA" sz="2000" b="1" dirty="0" smtClean="0">
                <a:solidFill>
                  <a:srgbClr val="002060"/>
                </a:solidFill>
                <a:latin typeface="Arial" pitchFamily="34" charset="0"/>
                <a:cs typeface="Arial" pitchFamily="34" charset="0"/>
              </a:rPr>
              <a:t>تصمم سلم قلبتين لمبنى ارتفاع الدور النظيف 3.10 متر والأبعاد الداخلية لبئر السلم 5.50 × 3.00 متر.</a:t>
            </a:r>
            <a:endParaRPr lang="en-US" sz="2000" b="1" dirty="0" smtClean="0">
              <a:solidFill>
                <a:srgbClr val="002060"/>
              </a:solidFill>
              <a:latin typeface="Arial" pitchFamily="34" charset="0"/>
              <a:cs typeface="Arial" pitchFamily="34" charset="0"/>
            </a:endParaRPr>
          </a:p>
          <a:p>
            <a:r>
              <a:rPr lang="ar-SA" sz="2000" b="1" dirty="0" smtClean="0">
                <a:solidFill>
                  <a:srgbClr val="002060"/>
                </a:solidFill>
                <a:latin typeface="Arial" pitchFamily="34" charset="0"/>
                <a:cs typeface="Arial" pitchFamily="34" charset="0"/>
              </a:rPr>
              <a:t>خطوات الحل:</a:t>
            </a:r>
            <a:endParaRPr lang="en-US" sz="2000" b="1" dirty="0" smtClean="0">
              <a:solidFill>
                <a:srgbClr val="002060"/>
              </a:solidFill>
              <a:latin typeface="Arial" pitchFamily="34" charset="0"/>
              <a:cs typeface="Arial" pitchFamily="34" charset="0"/>
            </a:endParaRPr>
          </a:p>
          <a:p>
            <a:pPr lvl="0"/>
            <a:r>
              <a:rPr lang="ar-SA" sz="2000" b="1" dirty="0" smtClean="0">
                <a:solidFill>
                  <a:srgbClr val="002060"/>
                </a:solidFill>
                <a:latin typeface="Arial" pitchFamily="34" charset="0"/>
                <a:cs typeface="Arial" pitchFamily="34" charset="0"/>
              </a:rPr>
              <a:t>ارسم كروكي المسقط والقطاع الرأسي محددا عليه موقع الصدفة (بسطة الدور).</a:t>
            </a:r>
            <a:endParaRPr lang="en-US" sz="2000" b="1" dirty="0" smtClean="0">
              <a:solidFill>
                <a:srgbClr val="002060"/>
              </a:solidFill>
              <a:latin typeface="Arial" pitchFamily="34" charset="0"/>
              <a:cs typeface="Arial" pitchFamily="34" charset="0"/>
            </a:endParaRPr>
          </a:p>
          <a:p>
            <a:pPr lvl="0"/>
            <a:r>
              <a:rPr lang="ar-SA" sz="2000" b="1" dirty="0" smtClean="0">
                <a:solidFill>
                  <a:srgbClr val="002060"/>
                </a:solidFill>
                <a:latin typeface="Arial" pitchFamily="34" charset="0"/>
                <a:cs typeface="Arial" pitchFamily="34" charset="0"/>
              </a:rPr>
              <a:t>افرض</a:t>
            </a:r>
            <a:r>
              <a:rPr lang="ar-EG" sz="2000" b="1" dirty="0">
                <a:solidFill>
                  <a:srgbClr val="002060"/>
                </a:solidFill>
                <a:latin typeface="Arial" pitchFamily="34" charset="0"/>
                <a:cs typeface="Arial" pitchFamily="34" charset="0"/>
              </a:rPr>
              <a:t> </a:t>
            </a:r>
            <a:r>
              <a:rPr lang="ar-EG" sz="2000" b="1" dirty="0" smtClean="0">
                <a:solidFill>
                  <a:srgbClr val="002060"/>
                </a:solidFill>
                <a:latin typeface="Arial" pitchFamily="34" charset="0"/>
                <a:cs typeface="Arial" pitchFamily="34" charset="0"/>
              </a:rPr>
              <a:t>النائمة </a:t>
            </a:r>
            <a:r>
              <a:rPr lang="ar-SA" sz="2000" b="1" dirty="0" smtClean="0">
                <a:solidFill>
                  <a:srgbClr val="002060"/>
                </a:solidFill>
                <a:latin typeface="Arial" pitchFamily="34" charset="0"/>
                <a:cs typeface="Arial" pitchFamily="34" charset="0"/>
              </a:rPr>
              <a:t>(ق) = 0.30 متر، و</a:t>
            </a:r>
            <a:r>
              <a:rPr lang="ar-EG" sz="2000" b="1" dirty="0" smtClean="0">
                <a:solidFill>
                  <a:srgbClr val="002060"/>
                </a:solidFill>
                <a:latin typeface="Arial" pitchFamily="34" charset="0"/>
                <a:cs typeface="Arial" pitchFamily="34" charset="0"/>
              </a:rPr>
              <a:t>القائمة </a:t>
            </a:r>
            <a:r>
              <a:rPr lang="ar-SA" sz="2000" b="1" dirty="0" smtClean="0">
                <a:solidFill>
                  <a:srgbClr val="002060"/>
                </a:solidFill>
                <a:latin typeface="Arial" pitchFamily="34" charset="0"/>
                <a:cs typeface="Arial" pitchFamily="34" charset="0"/>
              </a:rPr>
              <a:t>(ن) = 0.15 متر.</a:t>
            </a:r>
            <a:endParaRPr lang="en-US" sz="2000" b="1" dirty="0" smtClean="0">
              <a:solidFill>
                <a:srgbClr val="002060"/>
              </a:solidFill>
              <a:latin typeface="Arial" pitchFamily="34" charset="0"/>
              <a:cs typeface="Arial" pitchFamily="34" charset="0"/>
            </a:endParaRPr>
          </a:p>
          <a:p>
            <a:pPr lvl="0"/>
            <a:r>
              <a:rPr lang="ar-SA" sz="2000" b="1" dirty="0" smtClean="0">
                <a:solidFill>
                  <a:srgbClr val="002060"/>
                </a:solidFill>
                <a:latin typeface="Arial" pitchFamily="34" charset="0"/>
                <a:cs typeface="Arial" pitchFamily="34" charset="0"/>
              </a:rPr>
              <a:t>الارتفاع من منسوب الأرضية حتى أرضية الدور الذي تليه = 3.10 + 0.20 = 3.30 متر</a:t>
            </a:r>
            <a:endParaRPr lang="en-US" sz="2000" b="1" dirty="0" smtClean="0">
              <a:solidFill>
                <a:srgbClr val="002060"/>
              </a:solidFill>
              <a:latin typeface="Arial" pitchFamily="34" charset="0"/>
              <a:cs typeface="Arial" pitchFamily="34" charset="0"/>
            </a:endParaRPr>
          </a:p>
          <a:p>
            <a:pPr lvl="0"/>
            <a:r>
              <a:rPr lang="ar-SA" sz="2000" b="1" dirty="0" smtClean="0">
                <a:solidFill>
                  <a:srgbClr val="002060"/>
                </a:solidFill>
                <a:latin typeface="Arial" pitchFamily="34" charset="0"/>
                <a:cs typeface="Arial" pitchFamily="34" charset="0"/>
              </a:rPr>
              <a:t>عدد القوائم 		= 3.30 ÷ 0.15 = 22 قائمة</a:t>
            </a:r>
            <a:endParaRPr lang="en-US" sz="2000" b="1" dirty="0" smtClean="0">
              <a:solidFill>
                <a:srgbClr val="002060"/>
              </a:solidFill>
              <a:latin typeface="Arial" pitchFamily="34" charset="0"/>
              <a:cs typeface="Arial" pitchFamily="34" charset="0"/>
            </a:endParaRPr>
          </a:p>
          <a:p>
            <a:pPr lvl="0"/>
            <a:r>
              <a:rPr lang="ar-SA" sz="2000" b="1" dirty="0" smtClean="0">
                <a:solidFill>
                  <a:srgbClr val="002060"/>
                </a:solidFill>
                <a:latin typeface="Arial" pitchFamily="34" charset="0"/>
                <a:cs typeface="Arial" pitchFamily="34" charset="0"/>
              </a:rPr>
              <a:t>عدد القوائم في القلبة الواحدة 	= 22 ÷ 2 = 11 قائمة</a:t>
            </a:r>
            <a:endParaRPr lang="en-US" sz="2000" b="1" dirty="0" smtClean="0">
              <a:solidFill>
                <a:srgbClr val="002060"/>
              </a:solidFill>
              <a:latin typeface="Arial" pitchFamily="34" charset="0"/>
              <a:cs typeface="Arial" pitchFamily="34" charset="0"/>
            </a:endParaRPr>
          </a:p>
          <a:p>
            <a:pPr lvl="0"/>
            <a:r>
              <a:rPr lang="ar-SA" sz="2000" b="1" dirty="0" smtClean="0">
                <a:solidFill>
                  <a:srgbClr val="002060"/>
                </a:solidFill>
                <a:latin typeface="Arial" pitchFamily="34" charset="0"/>
                <a:cs typeface="Arial" pitchFamily="34" charset="0"/>
              </a:rPr>
              <a:t>عدد النوائم في القلبة الواحدة 	= 11 </a:t>
            </a:r>
            <a:r>
              <a:rPr lang="en-US" sz="2000" b="1" dirty="0" smtClean="0">
                <a:solidFill>
                  <a:srgbClr val="002060"/>
                </a:solidFill>
                <a:latin typeface="Arial" pitchFamily="34" charset="0"/>
                <a:cs typeface="Arial" pitchFamily="34" charset="0"/>
              </a:rPr>
              <a:t>–</a:t>
            </a:r>
            <a:r>
              <a:rPr lang="ar-SA" sz="2000" b="1" dirty="0" smtClean="0">
                <a:solidFill>
                  <a:srgbClr val="002060"/>
                </a:solidFill>
                <a:latin typeface="Arial" pitchFamily="34" charset="0"/>
                <a:cs typeface="Arial" pitchFamily="34" charset="0"/>
              </a:rPr>
              <a:t> 1 = 10 </a:t>
            </a:r>
            <a:r>
              <a:rPr lang="ar-EG" sz="2000" b="1" dirty="0" smtClean="0">
                <a:solidFill>
                  <a:srgbClr val="002060"/>
                </a:solidFill>
                <a:latin typeface="Arial" pitchFamily="34" charset="0"/>
                <a:cs typeface="Arial" pitchFamily="34" charset="0"/>
              </a:rPr>
              <a:t>نوائم</a:t>
            </a:r>
            <a:endParaRPr lang="en-US" sz="2000" b="1" dirty="0" smtClean="0">
              <a:solidFill>
                <a:srgbClr val="002060"/>
              </a:solidFill>
              <a:latin typeface="Arial" pitchFamily="34" charset="0"/>
              <a:cs typeface="Arial" pitchFamily="34" charset="0"/>
            </a:endParaRPr>
          </a:p>
          <a:p>
            <a:pPr lvl="0"/>
            <a:r>
              <a:rPr lang="ar-SA" sz="2000" b="1" dirty="0" smtClean="0">
                <a:solidFill>
                  <a:srgbClr val="002060"/>
                </a:solidFill>
                <a:latin typeface="Arial" pitchFamily="34" charset="0"/>
                <a:cs typeface="Arial" pitchFamily="34" charset="0"/>
              </a:rPr>
              <a:t>طول قلبة السلم (ل) 		= 10 × 0.30 = 3.00 متر</a:t>
            </a:r>
            <a:endParaRPr lang="en-US" sz="2000" b="1" dirty="0" smtClean="0">
              <a:solidFill>
                <a:srgbClr val="002060"/>
              </a:solidFill>
              <a:latin typeface="Arial" pitchFamily="34" charset="0"/>
              <a:cs typeface="Arial" pitchFamily="34" charset="0"/>
            </a:endParaRPr>
          </a:p>
          <a:p>
            <a:pPr lvl="0"/>
            <a:r>
              <a:rPr lang="ar-SA" sz="2000" b="1" dirty="0" smtClean="0">
                <a:solidFill>
                  <a:srgbClr val="002060"/>
                </a:solidFill>
                <a:latin typeface="Arial" pitchFamily="34" charset="0"/>
                <a:cs typeface="Arial" pitchFamily="34" charset="0"/>
              </a:rPr>
              <a:t>الجزء المتبقي من طول بئر السلم 	= (عرض الصدفة + عرض البسطة) </a:t>
            </a:r>
            <a:endParaRPr lang="en-US" sz="2000" b="1" dirty="0" smtClean="0">
              <a:solidFill>
                <a:srgbClr val="002060"/>
              </a:solidFill>
              <a:latin typeface="Arial" pitchFamily="34" charset="0"/>
              <a:cs typeface="Arial" pitchFamily="34" charset="0"/>
            </a:endParaRPr>
          </a:p>
          <a:p>
            <a:endParaRPr lang="ar-EG" sz="2000" b="1" dirty="0">
              <a:solidFill>
                <a:srgbClr val="002060"/>
              </a:solidFill>
              <a:latin typeface="Arial" pitchFamily="34" charset="0"/>
              <a:cs typeface="Arial" pitchFamily="34" charset="0"/>
            </a:endParaRPr>
          </a:p>
        </p:txBody>
      </p:sp>
      <p:sp>
        <p:nvSpPr>
          <p:cNvPr id="4" name="TextBox 3"/>
          <p:cNvSpPr txBox="1"/>
          <p:nvPr/>
        </p:nvSpPr>
        <p:spPr>
          <a:xfrm rot="5400000">
            <a:off x="-2427230" y="3284430"/>
            <a:ext cx="5929355"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الثاني</a:t>
            </a:r>
            <a:endParaRPr lang="en-US" sz="2800" b="1" cap="all" dirty="0" smtClean="0">
              <a:ln w="0"/>
              <a:solidFill>
                <a:schemeClr val="accent1">
                  <a:lumMod val="50000"/>
                </a:schemeClr>
              </a:solidFill>
              <a:effectLst>
                <a:reflection blurRad="12700" stA="50000" endPos="50000" dist="5000" dir="5400000" sy="-100000" rotWithShape="0"/>
              </a:effectLs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5400000">
            <a:off x="-2427230" y="3284430"/>
            <a:ext cx="5929355"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الثاني</a:t>
            </a:r>
            <a:endParaRPr lang="en-US" sz="2800" b="1" cap="all" dirty="0" smtClean="0">
              <a:ln w="0"/>
              <a:solidFill>
                <a:schemeClr val="accent1">
                  <a:lumMod val="50000"/>
                </a:schemeClr>
              </a:solidFill>
              <a:effectLst>
                <a:reflection blurRad="12700" stA="50000" endPos="50000" dist="5000" dir="5400000" sy="-100000" rotWithShape="0"/>
              </a:effectLst>
            </a:endParaRPr>
          </a:p>
        </p:txBody>
      </p:sp>
      <p:pic>
        <p:nvPicPr>
          <p:cNvPr id="6" name="عنصر نائب للمحتوى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1538" y="500042"/>
            <a:ext cx="3788494" cy="4929222"/>
          </a:xfrm>
          <a:prstGeom prst="rect">
            <a:avLst/>
          </a:prstGeom>
          <a:ln>
            <a:noFill/>
          </a:ln>
          <a:effectLst>
            <a:softEdge rad="112500"/>
          </a:effectLst>
        </p:spPr>
      </p:pic>
      <p:pic>
        <p:nvPicPr>
          <p:cNvPr id="7" name="عنصر نائب للمحتوى 3"/>
          <p:cNvPicPr>
            <a:picLocks noChangeAspect="1"/>
          </p:cNvPicPr>
          <p:nvPr/>
        </p:nvPicPr>
        <p:blipFill rotWithShape="1">
          <a:blip r:embed="rId3">
            <a:extLst>
              <a:ext uri="{28A0092B-C50C-407E-A947-70E740481C1C}">
                <a14:useLocalDpi xmlns:a14="http://schemas.microsoft.com/office/drawing/2010/main" val="0"/>
              </a:ext>
            </a:extLst>
          </a:blip>
          <a:srcRect t="7215" b="24843"/>
          <a:stretch/>
        </p:blipFill>
        <p:spPr>
          <a:xfrm>
            <a:off x="4932040" y="477989"/>
            <a:ext cx="3997679" cy="5022713"/>
          </a:xfrm>
          <a:prstGeom prst="rect">
            <a:avLst/>
          </a:prstGeom>
          <a:ln>
            <a:noFill/>
          </a:ln>
          <a:effectLst>
            <a:softEdge rad="112500"/>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1538" y="1571612"/>
            <a:ext cx="7786742" cy="3065156"/>
          </a:xfrm>
        </p:spPr>
        <p:txBody>
          <a:bodyP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buNone/>
            </a:pPr>
            <a:r>
              <a:rPr lang="ar-EG" sz="6600" b="1" cap="all" dirty="0" smtClean="0">
                <a:ln/>
                <a:solidFill>
                  <a:schemeClr val="accent3">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Mudir MT" pitchFamily="2" charset="-78"/>
              </a:rPr>
              <a:t>كيف يتم قراءه اللوح المعمارية:</a:t>
            </a:r>
            <a:endParaRPr lang="ar-EG" sz="4800" b="1" cap="all" dirty="0" smtClean="0">
              <a:ln/>
              <a:solidFill>
                <a:schemeClr val="accent3">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Mudir MT" pitchFamily="2" charset="-78"/>
            </a:endParaRPr>
          </a:p>
          <a:p>
            <a:pPr algn="ctr">
              <a:buNone/>
            </a:pPr>
            <a:endParaRPr lang="ar-EG"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4" name="TextBox 3"/>
          <p:cNvSpPr txBox="1"/>
          <p:nvPr/>
        </p:nvSpPr>
        <p:spPr>
          <a:xfrm rot="5400000">
            <a:off x="-2427230" y="3284430"/>
            <a:ext cx="5929355"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الثاني</a:t>
            </a:r>
            <a:endParaRPr lang="en-US" sz="2800" b="1" cap="all" dirty="0" smtClean="0">
              <a:ln w="0"/>
              <a:solidFill>
                <a:schemeClr val="accent1">
                  <a:lumMod val="50000"/>
                </a:schemeClr>
              </a:solidFill>
              <a:effectLst>
                <a:reflection blurRad="12700" stA="50000" endPos="50000" dist="5000" dir="5400000" sy="-100000" rotWithShape="0"/>
              </a:effectLst>
            </a:endParaRPr>
          </a:p>
        </p:txBody>
      </p:sp>
      <p:pic>
        <p:nvPicPr>
          <p:cNvPr id="6" name="Picture 5" descr="line_figures_planning_md_wm.jpg"/>
          <p:cNvPicPr>
            <a:picLocks noChangeAspect="1"/>
          </p:cNvPicPr>
          <p:nvPr/>
        </p:nvPicPr>
        <p:blipFill>
          <a:blip r:embed="rId2"/>
          <a:stretch>
            <a:fillRect/>
          </a:stretch>
        </p:blipFill>
        <p:spPr>
          <a:xfrm>
            <a:off x="1691680" y="3710801"/>
            <a:ext cx="2432843" cy="2432843"/>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4" name="TextBox 3"/>
          <p:cNvSpPr txBox="1"/>
          <p:nvPr/>
        </p:nvSpPr>
        <p:spPr>
          <a:xfrm rot="5400000">
            <a:off x="-2427230" y="3284430"/>
            <a:ext cx="5929355"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الثاني</a:t>
            </a:r>
            <a:endParaRPr lang="en-US" sz="2800" b="1" cap="all" dirty="0" smtClean="0">
              <a:ln w="0"/>
              <a:solidFill>
                <a:schemeClr val="accent1">
                  <a:lumMod val="50000"/>
                </a:schemeClr>
              </a:solidFill>
              <a:effectLst>
                <a:reflection blurRad="12700" stA="50000" endPos="50000" dist="5000" dir="5400000" sy="-100000" rotWithShape="0"/>
              </a:effectLst>
            </a:endParaRPr>
          </a:p>
        </p:txBody>
      </p:sp>
      <p:pic>
        <p:nvPicPr>
          <p:cNvPr id="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2013442" y="-870486"/>
            <a:ext cx="5831497" cy="800105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5400000">
            <a:off x="-2427230" y="3284430"/>
            <a:ext cx="5929355"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الثاني</a:t>
            </a:r>
            <a:endParaRPr lang="en-US" sz="2800" b="1" cap="all" dirty="0" smtClean="0">
              <a:ln w="0"/>
              <a:solidFill>
                <a:schemeClr val="accent1">
                  <a:lumMod val="50000"/>
                </a:schemeClr>
              </a:solidFill>
              <a:effectLst>
                <a:reflection blurRad="12700" stA="50000" endPos="50000" dist="5000" dir="5400000" sy="-100000" rotWithShape="0"/>
              </a:effectLst>
            </a:endParaRPr>
          </a:p>
        </p:txBody>
      </p:sp>
      <p:pic>
        <p:nvPicPr>
          <p:cNvPr id="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214414" y="214290"/>
            <a:ext cx="7574017" cy="564360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5400000">
            <a:off x="-2427230" y="3284430"/>
            <a:ext cx="5929355"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الثاني</a:t>
            </a:r>
            <a:endParaRPr lang="en-US" sz="2800" b="1" cap="all" dirty="0" smtClean="0">
              <a:ln w="0"/>
              <a:solidFill>
                <a:schemeClr val="accent1">
                  <a:lumMod val="50000"/>
                </a:schemeClr>
              </a:solidFill>
              <a:effectLst>
                <a:reflection blurRad="12700" stA="50000" endPos="50000" dist="5000" dir="5400000" sy="-100000" rotWithShape="0"/>
              </a:effectLst>
            </a:endParaRPr>
          </a:p>
        </p:txBody>
      </p:sp>
      <p:pic>
        <p:nvPicPr>
          <p:cNvPr id="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42976" y="214290"/>
            <a:ext cx="7358114" cy="578647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5400000">
            <a:off x="-2427230" y="3284430"/>
            <a:ext cx="5929355"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الثاني</a:t>
            </a:r>
            <a:endParaRPr lang="en-US" sz="2800" b="1" cap="all" dirty="0" smtClean="0">
              <a:ln w="0"/>
              <a:solidFill>
                <a:schemeClr val="accent1">
                  <a:lumMod val="50000"/>
                </a:schemeClr>
              </a:solidFill>
              <a:effectLst>
                <a:reflection blurRad="12700" stA="50000" endPos="50000" dist="5000" dir="5400000" sy="-100000" rotWithShape="0"/>
              </a:effectLst>
            </a:endParaRPr>
          </a:p>
        </p:txBody>
      </p:sp>
      <p:pic>
        <p:nvPicPr>
          <p:cNvPr id="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42976" y="214290"/>
            <a:ext cx="7643866" cy="572439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0430" y="357166"/>
            <a:ext cx="5186370" cy="1571636"/>
          </a:xfrm>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r"/>
            <a:r>
              <a:rPr lang="ar-EG"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Mudir MT" pitchFamily="2" charset="-78"/>
              </a:rPr>
              <a:t>1- جناح المعيشة :</a:t>
            </a:r>
            <a:br>
              <a:rPr lang="ar-EG"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Mudir MT" pitchFamily="2" charset="-78"/>
              </a:rPr>
            </a:br>
            <a:endParaRPr lang="ar-EG" sz="4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4" name="TextBox 3"/>
          <p:cNvSpPr txBox="1"/>
          <p:nvPr/>
        </p:nvSpPr>
        <p:spPr>
          <a:xfrm rot="5400000">
            <a:off x="-2427230" y="3284430"/>
            <a:ext cx="5929355"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الثاني</a:t>
            </a:r>
            <a:endParaRPr lang="en-US" sz="2800" b="1" cap="all" dirty="0" smtClean="0">
              <a:ln w="0"/>
              <a:solidFill>
                <a:schemeClr val="accent1">
                  <a:lumMod val="50000"/>
                </a:schemeClr>
              </a:solidFill>
              <a:effectLst>
                <a:reflection blurRad="12700" stA="50000" endPos="50000" dist="5000" dir="5400000" sy="-100000" rotWithShape="0"/>
              </a:effectLst>
            </a:endParaRPr>
          </a:p>
        </p:txBody>
      </p:sp>
      <p:sp>
        <p:nvSpPr>
          <p:cNvPr id="6" name="TextBox 5"/>
          <p:cNvSpPr txBox="1"/>
          <p:nvPr/>
        </p:nvSpPr>
        <p:spPr>
          <a:xfrm>
            <a:off x="928662" y="1285860"/>
            <a:ext cx="8001056" cy="2308324"/>
          </a:xfrm>
          <a:prstGeom prst="rect">
            <a:avLst/>
          </a:prstGeom>
          <a:noFill/>
        </p:spPr>
        <p:txBody>
          <a:bodyPr wrap="square" rtlCol="1">
            <a:spAutoFit/>
          </a:bodyPr>
          <a:lstStyle/>
          <a:p>
            <a:pPr>
              <a:lnSpc>
                <a:spcPct val="150000"/>
              </a:lnSpc>
            </a:pPr>
            <a:r>
              <a:rPr lang="ar-EG" sz="2400" b="1" dirty="0" smtClean="0">
                <a:solidFill>
                  <a:srgbClr val="002060"/>
                </a:solidFill>
                <a:latin typeface="Arial" pitchFamily="34" charset="0"/>
                <a:cs typeface="Arial" pitchFamily="34" charset="0"/>
              </a:rPr>
              <a:t>- هو من أهم الوحدات التي تقضى فيها الأسرة أغلب ساعات النهار والليل .</a:t>
            </a:r>
          </a:p>
          <a:p>
            <a:pPr>
              <a:lnSpc>
                <a:spcPct val="150000"/>
              </a:lnSpc>
            </a:pPr>
            <a:r>
              <a:rPr lang="ar-EG" sz="2400" b="1" dirty="0" smtClean="0">
                <a:solidFill>
                  <a:srgbClr val="002060"/>
                </a:solidFill>
                <a:latin typeface="Arial" pitchFamily="34" charset="0"/>
                <a:cs typeface="Arial" pitchFamily="34" charset="0"/>
              </a:rPr>
              <a:t>- يفضل وجوده في الاتجاه الشمالي أو الشرقي .</a:t>
            </a:r>
          </a:p>
          <a:p>
            <a:pPr>
              <a:lnSpc>
                <a:spcPct val="150000"/>
              </a:lnSpc>
            </a:pPr>
            <a:r>
              <a:rPr lang="ar-EG" sz="2400" b="1" dirty="0" smtClean="0">
                <a:solidFill>
                  <a:srgbClr val="002060"/>
                </a:solidFill>
                <a:latin typeface="Arial" pitchFamily="34" charset="0"/>
                <a:cs typeface="Arial" pitchFamily="34" charset="0"/>
              </a:rPr>
              <a:t>- وتتكون من ركن للجلوس و ركن للقراءة والاسترخاء </a:t>
            </a:r>
            <a:r>
              <a:rPr lang="en-US" sz="2400" b="1" dirty="0">
                <a:solidFill>
                  <a:srgbClr val="002060"/>
                </a:solidFill>
                <a:latin typeface="Arial" pitchFamily="34" charset="0"/>
                <a:cs typeface="Arial" pitchFamily="34" charset="0"/>
              </a:rPr>
              <a:t>.</a:t>
            </a:r>
            <a:endParaRPr lang="ar-EG" sz="2400" b="1" dirty="0" smtClean="0">
              <a:solidFill>
                <a:srgbClr val="002060"/>
              </a:solidFill>
              <a:latin typeface="Arial" pitchFamily="34" charset="0"/>
              <a:cs typeface="Arial" pitchFamily="34" charset="0"/>
            </a:endParaRPr>
          </a:p>
          <a:p>
            <a:pPr>
              <a:lnSpc>
                <a:spcPct val="150000"/>
              </a:lnSpc>
            </a:pPr>
            <a:endParaRPr lang="ar-EG" sz="2400" b="1" dirty="0">
              <a:solidFill>
                <a:srgbClr val="002060"/>
              </a:solidFill>
              <a:latin typeface="Arial" pitchFamily="34" charset="0"/>
              <a:cs typeface="Arial" pitchFamily="34" charset="0"/>
            </a:endParaRPr>
          </a:p>
        </p:txBody>
      </p:sp>
      <p:pic>
        <p:nvPicPr>
          <p:cNvPr id="7"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815" y="3429000"/>
            <a:ext cx="4218108" cy="2462727"/>
          </a:xfrm>
          <a:prstGeom prst="rect">
            <a:avLst/>
          </a:prstGeom>
          <a:ln>
            <a:noFill/>
          </a:ln>
          <a:effectLst>
            <a:softEdge rad="112500"/>
          </a:effectLst>
        </p:spPr>
      </p:pic>
      <p:pic>
        <p:nvPicPr>
          <p:cNvPr id="8" name="صورة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58519" y="3499278"/>
            <a:ext cx="3785481" cy="2376662"/>
          </a:xfrm>
          <a:prstGeom prst="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1920" y="500042"/>
            <a:ext cx="4834880" cy="1357322"/>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r"/>
            <a:r>
              <a:rPr lang="ar-EG"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Mudir MT" pitchFamily="2" charset="-78"/>
              </a:rPr>
              <a:t>2- جناح الإستقبال :</a:t>
            </a:r>
            <a:br>
              <a:rPr lang="ar-EG"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Mudir MT" pitchFamily="2" charset="-78"/>
              </a:rPr>
            </a:br>
            <a:endParaRPr lang="ar-EG"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Content Placeholder 2"/>
          <p:cNvSpPr>
            <a:spLocks noGrp="1"/>
          </p:cNvSpPr>
          <p:nvPr>
            <p:ph idx="1"/>
          </p:nvPr>
        </p:nvSpPr>
        <p:spPr>
          <a:xfrm>
            <a:off x="1000100" y="1571612"/>
            <a:ext cx="7929618" cy="2707966"/>
          </a:xfrm>
        </p:spPr>
        <p:txBody>
          <a:bodyPr>
            <a:noAutofit/>
          </a:bodyPr>
          <a:lstStyle/>
          <a:p>
            <a:pPr>
              <a:lnSpc>
                <a:spcPct val="150000"/>
              </a:lnSpc>
            </a:pPr>
            <a:r>
              <a:rPr lang="ar-EG" sz="2400" b="1" dirty="0" smtClean="0">
                <a:solidFill>
                  <a:srgbClr val="002060"/>
                </a:solidFill>
                <a:latin typeface="Arial" pitchFamily="34" charset="0"/>
                <a:cs typeface="Arial" pitchFamily="34" charset="0"/>
              </a:rPr>
              <a:t>- الرياح المفضلة هى الشمالية .</a:t>
            </a:r>
          </a:p>
          <a:p>
            <a:pPr>
              <a:lnSpc>
                <a:spcPct val="150000"/>
              </a:lnSpc>
            </a:pPr>
            <a:r>
              <a:rPr lang="ar-EG" sz="2400" b="1" dirty="0" smtClean="0">
                <a:solidFill>
                  <a:srgbClr val="002060"/>
                </a:solidFill>
                <a:latin typeface="Arial" pitchFamily="34" charset="0"/>
                <a:cs typeface="Arial" pitchFamily="34" charset="0"/>
              </a:rPr>
              <a:t>- وهو خاص بالضيف ويجب ان يكون موجود بالقرب من المدخل. </a:t>
            </a:r>
          </a:p>
          <a:p>
            <a:pPr>
              <a:lnSpc>
                <a:spcPct val="150000"/>
              </a:lnSpc>
            </a:pPr>
            <a:r>
              <a:rPr lang="ar-EG" sz="2400" b="1" dirty="0" smtClean="0">
                <a:solidFill>
                  <a:srgbClr val="002060"/>
                </a:solidFill>
                <a:latin typeface="Arial" pitchFamily="34" charset="0"/>
                <a:cs typeface="Arial" pitchFamily="34" charset="0"/>
              </a:rPr>
              <a:t>ويتكون من ركن للجلوس ( انتريه ) او اكثر .</a:t>
            </a:r>
          </a:p>
          <a:p>
            <a:pPr>
              <a:lnSpc>
                <a:spcPct val="150000"/>
              </a:lnSpc>
            </a:pPr>
            <a:endParaRPr lang="ar-EG" sz="2400" b="1" dirty="0">
              <a:solidFill>
                <a:srgbClr val="002060"/>
              </a:solidFill>
              <a:latin typeface="Arial" pitchFamily="34" charset="0"/>
              <a:cs typeface="Arial" pitchFamily="34" charset="0"/>
            </a:endParaRPr>
          </a:p>
        </p:txBody>
      </p:sp>
      <p:sp>
        <p:nvSpPr>
          <p:cNvPr id="4" name="TextBox 3"/>
          <p:cNvSpPr txBox="1"/>
          <p:nvPr/>
        </p:nvSpPr>
        <p:spPr>
          <a:xfrm rot="5400000">
            <a:off x="-2427230" y="3284430"/>
            <a:ext cx="5929355"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الثاني</a:t>
            </a:r>
            <a:endParaRPr lang="en-US" sz="2800" b="1" cap="all" dirty="0" smtClean="0">
              <a:ln w="0"/>
              <a:solidFill>
                <a:schemeClr val="accent1">
                  <a:lumMod val="50000"/>
                </a:schemeClr>
              </a:solidFill>
              <a:effectLst>
                <a:reflection blurRad="12700" stA="50000" endPos="50000" dist="5000" dir="5400000" sy="-100000" rotWithShape="0"/>
              </a:effectLst>
            </a:endParaRPr>
          </a:p>
        </p:txBody>
      </p:sp>
      <p:pic>
        <p:nvPicPr>
          <p:cNvPr id="6"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8662" y="3786190"/>
            <a:ext cx="3612031" cy="2304256"/>
          </a:xfrm>
          <a:prstGeom prst="rect">
            <a:avLst/>
          </a:prstGeom>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4678" y="214290"/>
            <a:ext cx="5329246" cy="1270494"/>
          </a:xfrm>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r"/>
            <a:r>
              <a:rPr lang="ar-EG"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Mudir MT" pitchFamily="2" charset="-78"/>
              </a:rPr>
              <a:t>3- جناح الطعام :</a:t>
            </a:r>
            <a:endParaRPr lang="ar-EG"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Content Placeholder 2"/>
          <p:cNvSpPr>
            <a:spLocks noGrp="1"/>
          </p:cNvSpPr>
          <p:nvPr>
            <p:ph idx="1"/>
          </p:nvPr>
        </p:nvSpPr>
        <p:spPr>
          <a:xfrm>
            <a:off x="892959" y="1484784"/>
            <a:ext cx="8215338" cy="2000264"/>
          </a:xfrm>
        </p:spPr>
        <p:txBody>
          <a:bodyPr>
            <a:noAutofit/>
          </a:bodyPr>
          <a:lstStyle/>
          <a:p>
            <a:pPr>
              <a:lnSpc>
                <a:spcPct val="150000"/>
              </a:lnSpc>
            </a:pPr>
            <a:r>
              <a:rPr lang="ar-EG" sz="2400" b="1" dirty="0" smtClean="0">
                <a:solidFill>
                  <a:srgbClr val="002060"/>
                </a:solidFill>
                <a:latin typeface="Arial" pitchFamily="34" charset="0"/>
                <a:cs typeface="Arial" pitchFamily="34" charset="0"/>
              </a:rPr>
              <a:t>- من الممكن ان تكون ركن ف المعيشة يخصص للطعام او كاونتر بين المطبخ والمعيشة او ف غرفة طعام خاصة .</a:t>
            </a:r>
          </a:p>
          <a:p>
            <a:pPr>
              <a:lnSpc>
                <a:spcPct val="150000"/>
              </a:lnSpc>
            </a:pPr>
            <a:r>
              <a:rPr lang="ar-EG" sz="2400" b="1" dirty="0" smtClean="0">
                <a:solidFill>
                  <a:srgbClr val="002060"/>
                </a:solidFill>
                <a:latin typeface="Arial" pitchFamily="34" charset="0"/>
                <a:cs typeface="Arial" pitchFamily="34" charset="0"/>
              </a:rPr>
              <a:t>- وايضا فيها يتواجد مكان لتخزين ادوات الطعام وعرضها ( نيش ). </a:t>
            </a:r>
          </a:p>
          <a:p>
            <a:pPr>
              <a:lnSpc>
                <a:spcPct val="150000"/>
              </a:lnSpc>
            </a:pPr>
            <a:r>
              <a:rPr lang="ar-EG" sz="2400" b="1" dirty="0" smtClean="0">
                <a:solidFill>
                  <a:srgbClr val="002060"/>
                </a:solidFill>
                <a:latin typeface="Arial" pitchFamily="34" charset="0"/>
                <a:cs typeface="Arial" pitchFamily="34" charset="0"/>
              </a:rPr>
              <a:t>- وله علاقة بالمطبخ والاستقبال والمعيشة ودورة المياه .</a:t>
            </a:r>
            <a:endParaRPr lang="ar-EG" sz="2400" b="1" dirty="0">
              <a:solidFill>
                <a:srgbClr val="002060"/>
              </a:solidFill>
              <a:latin typeface="Arial" pitchFamily="34" charset="0"/>
              <a:cs typeface="Arial" pitchFamily="34" charset="0"/>
            </a:endParaRPr>
          </a:p>
        </p:txBody>
      </p:sp>
      <p:sp>
        <p:nvSpPr>
          <p:cNvPr id="4" name="TextBox 3"/>
          <p:cNvSpPr txBox="1"/>
          <p:nvPr/>
        </p:nvSpPr>
        <p:spPr>
          <a:xfrm rot="5400000">
            <a:off x="-2427230" y="3284430"/>
            <a:ext cx="5929355"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الثاني</a:t>
            </a:r>
            <a:endParaRPr lang="en-US" sz="2800" b="1" cap="all" dirty="0" smtClean="0">
              <a:ln w="0"/>
              <a:solidFill>
                <a:schemeClr val="accent1">
                  <a:lumMod val="50000"/>
                </a:schemeClr>
              </a:solidFill>
              <a:effectLst>
                <a:reflection blurRad="12700" stA="50000" endPos="50000" dist="5000" dir="5400000" sy="-100000" rotWithShape="0"/>
              </a:effectLst>
            </a:endParaRPr>
          </a:p>
        </p:txBody>
      </p:sp>
      <p:pic>
        <p:nvPicPr>
          <p:cNvPr id="6"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8664" y="3786191"/>
            <a:ext cx="3257573" cy="1966765"/>
          </a:xfrm>
          <a:prstGeom prst="rect">
            <a:avLst/>
          </a:prstGeom>
          <a:ln>
            <a:noFill/>
          </a:ln>
          <a:effectLst>
            <a:softEdge rad="112500"/>
          </a:effectLst>
        </p:spPr>
      </p:pic>
      <p:pic>
        <p:nvPicPr>
          <p:cNvPr id="7"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0628" y="3786190"/>
            <a:ext cx="3429024" cy="196676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4"/>
          <p:cNvPicPr>
            <a:picLocks noChangeAspect="1"/>
          </p:cNvPicPr>
          <p:nvPr/>
        </p:nvPicPr>
        <p:blipFill rotWithShape="1">
          <a:blip r:embed="rId2">
            <a:extLst>
              <a:ext uri="{28A0092B-C50C-407E-A947-70E740481C1C}">
                <a14:useLocalDpi xmlns:a14="http://schemas.microsoft.com/office/drawing/2010/main" val="0"/>
              </a:ext>
            </a:extLst>
          </a:blip>
          <a:srcRect b="3102"/>
          <a:stretch/>
        </p:blipFill>
        <p:spPr>
          <a:xfrm>
            <a:off x="948880" y="3607595"/>
            <a:ext cx="2903040" cy="2540236"/>
          </a:xfrm>
          <a:prstGeom prst="rect">
            <a:avLst/>
          </a:prstGeom>
          <a:ln>
            <a:noFill/>
          </a:ln>
          <a:effectLst>
            <a:softEdge rad="112500"/>
          </a:effectLst>
        </p:spPr>
      </p:pic>
      <p:sp>
        <p:nvSpPr>
          <p:cNvPr id="2" name="Title 1"/>
          <p:cNvSpPr>
            <a:spLocks noGrp="1"/>
          </p:cNvSpPr>
          <p:nvPr>
            <p:ph type="title"/>
          </p:nvPr>
        </p:nvSpPr>
        <p:spPr>
          <a:xfrm>
            <a:off x="4572000" y="285728"/>
            <a:ext cx="4186238" cy="1143000"/>
          </a:xfrm>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r">
              <a:lnSpc>
                <a:spcPct val="150000"/>
              </a:lnSpc>
            </a:pPr>
            <a:r>
              <a:rPr lang="ar-EG"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Mudir MT" pitchFamily="2" charset="-78"/>
              </a:rPr>
              <a:t>4- جناح النوم  :</a:t>
            </a:r>
          </a:p>
        </p:txBody>
      </p:sp>
      <p:sp>
        <p:nvSpPr>
          <p:cNvPr id="3" name="Content Placeholder 2"/>
          <p:cNvSpPr>
            <a:spLocks noGrp="1"/>
          </p:cNvSpPr>
          <p:nvPr>
            <p:ph idx="1"/>
          </p:nvPr>
        </p:nvSpPr>
        <p:spPr>
          <a:xfrm>
            <a:off x="857224" y="1357298"/>
            <a:ext cx="8143932" cy="4572032"/>
          </a:xfrm>
        </p:spPr>
        <p:txBody>
          <a:bodyPr>
            <a:noAutofit/>
          </a:bodyPr>
          <a:lstStyle/>
          <a:p>
            <a:pPr>
              <a:buNone/>
            </a:pPr>
            <a:r>
              <a:rPr lang="ar-EG" sz="2400" b="1" dirty="0" smtClean="0">
                <a:solidFill>
                  <a:srgbClr val="002060"/>
                </a:solidFill>
                <a:latin typeface="Arial" pitchFamily="34" charset="0"/>
                <a:cs typeface="Arial" pitchFamily="34" charset="0"/>
              </a:rPr>
              <a:t>- يحتاج هدوء أكثر من أي  نشاط أخر يفضل أن يطل على حديقة أو فناء  داخلي أو خلفي  .</a:t>
            </a:r>
          </a:p>
          <a:p>
            <a:pPr>
              <a:buNone/>
            </a:pPr>
            <a:r>
              <a:rPr lang="ar-EG" sz="2400" b="1" dirty="0" smtClean="0">
                <a:solidFill>
                  <a:srgbClr val="002060"/>
                </a:solidFill>
                <a:latin typeface="Arial" pitchFamily="34" charset="0"/>
                <a:cs typeface="Arial" pitchFamily="34" charset="0"/>
              </a:rPr>
              <a:t>- يفضل الدخول لجناح النوم مباشرة من المدخل وليس من خلال جناح المعيشة .</a:t>
            </a:r>
          </a:p>
          <a:p>
            <a:pPr>
              <a:buNone/>
            </a:pPr>
            <a:r>
              <a:rPr lang="ar-EG" sz="2400" b="1" dirty="0" smtClean="0">
                <a:solidFill>
                  <a:srgbClr val="002060"/>
                </a:solidFill>
                <a:latin typeface="Arial" pitchFamily="34" charset="0"/>
                <a:cs typeface="Arial" pitchFamily="34" charset="0"/>
              </a:rPr>
              <a:t>- أفضل الاتجاهات لجناح النوم هو الشمالي الشرقي .</a:t>
            </a:r>
          </a:p>
          <a:p>
            <a:pPr>
              <a:buNone/>
            </a:pPr>
            <a:r>
              <a:rPr lang="ar-EG" sz="2400" b="1" dirty="0" smtClean="0">
                <a:solidFill>
                  <a:srgbClr val="002060"/>
                </a:solidFill>
                <a:latin typeface="Arial" pitchFamily="34" charset="0"/>
                <a:cs typeface="Arial" pitchFamily="34" charset="0"/>
              </a:rPr>
              <a:t>- يحتوى جناح النوم على ( النوم- ارتداء الملابس وتخزينها –المعيشة الداخلية الخاصة ).</a:t>
            </a:r>
          </a:p>
          <a:p>
            <a:pPr>
              <a:buNone/>
            </a:pPr>
            <a:r>
              <a:rPr lang="ar-EG" sz="2400" b="1" dirty="0" smtClean="0">
                <a:solidFill>
                  <a:srgbClr val="002060"/>
                </a:solidFill>
                <a:latin typeface="Arial" pitchFamily="34" charset="0"/>
                <a:cs typeface="Arial" pitchFamily="34" charset="0"/>
              </a:rPr>
              <a:t>- لا يفضل وضع السرير تحت الشباك</a:t>
            </a:r>
          </a:p>
          <a:p>
            <a:pPr>
              <a:buNone/>
            </a:pPr>
            <a:r>
              <a:rPr lang="ar-EG" sz="2400" b="1" dirty="0" smtClean="0">
                <a:solidFill>
                  <a:srgbClr val="002060"/>
                </a:solidFill>
                <a:latin typeface="Arial" pitchFamily="34" charset="0"/>
                <a:cs typeface="Arial" pitchFamily="34" charset="0"/>
              </a:rPr>
              <a:t>- المسافة بين السرير وأقرب حاجز  لا تقل عن 60سم</a:t>
            </a:r>
          </a:p>
          <a:p>
            <a:pPr>
              <a:buNone/>
            </a:pPr>
            <a:r>
              <a:rPr lang="ar-EG" sz="2400" b="1" dirty="0" smtClean="0">
                <a:solidFill>
                  <a:srgbClr val="002060"/>
                </a:solidFill>
                <a:latin typeface="Arial" pitchFamily="34" charset="0"/>
                <a:cs typeface="Arial" pitchFamily="34" charset="0"/>
              </a:rPr>
              <a:t>- يفضل أن تجمع غرف النوم في جناح واحد</a:t>
            </a:r>
          </a:p>
          <a:p>
            <a:pPr>
              <a:buNone/>
            </a:pPr>
            <a:r>
              <a:rPr lang="ar-EG" sz="2400" b="1" dirty="0" smtClean="0">
                <a:solidFill>
                  <a:srgbClr val="002060"/>
                </a:solidFill>
                <a:latin typeface="Arial" pitchFamily="34" charset="0"/>
                <a:cs typeface="Arial" pitchFamily="34" charset="0"/>
              </a:rPr>
              <a:t>بالقرب من الحمام ..</a:t>
            </a:r>
            <a:endParaRPr lang="ar-EG" sz="2400" b="1" dirty="0">
              <a:solidFill>
                <a:srgbClr val="002060"/>
              </a:solidFill>
              <a:latin typeface="Arial" pitchFamily="34" charset="0"/>
              <a:cs typeface="Arial" pitchFamily="34" charset="0"/>
            </a:endParaRPr>
          </a:p>
        </p:txBody>
      </p:sp>
      <p:sp>
        <p:nvSpPr>
          <p:cNvPr id="4" name="TextBox 3"/>
          <p:cNvSpPr txBox="1"/>
          <p:nvPr/>
        </p:nvSpPr>
        <p:spPr>
          <a:xfrm rot="5400000">
            <a:off x="-2427230" y="3284430"/>
            <a:ext cx="5929355"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الثاني</a:t>
            </a:r>
            <a:endParaRPr lang="en-US" sz="2800" b="1" cap="all" dirty="0" smtClean="0">
              <a:ln w="0"/>
              <a:solidFill>
                <a:schemeClr val="accent1">
                  <a:lumMod val="50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4876" y="357166"/>
            <a:ext cx="4186238" cy="1143000"/>
          </a:xfrm>
        </p:spPr>
        <p:txBody>
          <a:bodyP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r"/>
            <a:r>
              <a:rPr lang="ar-EG"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Mudir MT" pitchFamily="2" charset="-78"/>
              </a:rPr>
              <a:t>5- المطبخ   :</a:t>
            </a:r>
            <a:endParaRPr lang="ar-EG"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Content Placeholder 2"/>
          <p:cNvSpPr>
            <a:spLocks noGrp="1"/>
          </p:cNvSpPr>
          <p:nvPr>
            <p:ph idx="1"/>
          </p:nvPr>
        </p:nvSpPr>
        <p:spPr>
          <a:xfrm>
            <a:off x="1214382" y="1357298"/>
            <a:ext cx="7929618" cy="3929090"/>
          </a:xfrm>
        </p:spPr>
        <p:txBody>
          <a:bodyPr>
            <a:noAutofit/>
          </a:bodyPr>
          <a:lstStyle/>
          <a:p>
            <a:pPr>
              <a:lnSpc>
                <a:spcPct val="150000"/>
              </a:lnSpc>
            </a:pPr>
            <a:r>
              <a:rPr lang="ar-EG" sz="2400" b="1" dirty="0" smtClean="0">
                <a:solidFill>
                  <a:srgbClr val="002060"/>
                </a:solidFill>
                <a:latin typeface="Arial" pitchFamily="34" charset="0"/>
                <a:cs typeface="Arial" pitchFamily="34" charset="0"/>
              </a:rPr>
              <a:t>الأنشطة التى  تتم فى المطبخ هى بالترتيب ( تخزين (الثلاجة ) –تجهيز-غسيل (حوض) – اعداد – طهى – تخديم ) .</a:t>
            </a:r>
          </a:p>
          <a:p>
            <a:pPr>
              <a:lnSpc>
                <a:spcPct val="150000"/>
              </a:lnSpc>
            </a:pPr>
            <a:r>
              <a:rPr lang="ar-EG" sz="2400" b="1" dirty="0" smtClean="0">
                <a:solidFill>
                  <a:srgbClr val="002060"/>
                </a:solidFill>
                <a:latin typeface="Arial" pitchFamily="34" charset="0"/>
                <a:cs typeface="Arial" pitchFamily="34" charset="0"/>
              </a:rPr>
              <a:t>تجميع مراكز العمل فى المطبخ :</a:t>
            </a:r>
          </a:p>
          <a:p>
            <a:pPr>
              <a:lnSpc>
                <a:spcPct val="150000"/>
              </a:lnSpc>
            </a:pPr>
            <a:r>
              <a:rPr lang="ar-EG" sz="2400" b="1" dirty="0" smtClean="0">
                <a:solidFill>
                  <a:srgbClr val="002060"/>
                </a:solidFill>
                <a:latin typeface="Arial" pitchFamily="34" charset="0"/>
                <a:cs typeface="Arial" pitchFamily="34" charset="0"/>
              </a:rPr>
              <a:t>1- ترتيب على شكل حرف </a:t>
            </a:r>
            <a:r>
              <a:rPr lang="en-US" sz="2400" b="1" dirty="0">
                <a:solidFill>
                  <a:srgbClr val="002060"/>
                </a:solidFill>
                <a:latin typeface="Arial" pitchFamily="34" charset="0"/>
                <a:cs typeface="Arial" pitchFamily="34" charset="0"/>
              </a:rPr>
              <a:t>U</a:t>
            </a:r>
            <a:endParaRPr lang="ar-EG" sz="2400" b="1" dirty="0" smtClean="0">
              <a:solidFill>
                <a:srgbClr val="002060"/>
              </a:solidFill>
              <a:latin typeface="Arial" pitchFamily="34" charset="0"/>
              <a:cs typeface="Arial" pitchFamily="34" charset="0"/>
            </a:endParaRPr>
          </a:p>
          <a:p>
            <a:pPr>
              <a:lnSpc>
                <a:spcPct val="150000"/>
              </a:lnSpc>
            </a:pPr>
            <a:r>
              <a:rPr lang="ar-EG" sz="2400" b="1" dirty="0" smtClean="0">
                <a:solidFill>
                  <a:srgbClr val="002060"/>
                </a:solidFill>
                <a:latin typeface="Arial" pitchFamily="34" charset="0"/>
                <a:cs typeface="Arial" pitchFamily="34" charset="0"/>
              </a:rPr>
              <a:t>2- ترتيب على شكل حرف </a:t>
            </a:r>
            <a:r>
              <a:rPr lang="en-US" sz="2400" b="1" dirty="0" smtClean="0">
                <a:solidFill>
                  <a:srgbClr val="002060"/>
                </a:solidFill>
                <a:latin typeface="Arial" pitchFamily="34" charset="0"/>
                <a:cs typeface="Arial" pitchFamily="34" charset="0"/>
              </a:rPr>
              <a:t>L</a:t>
            </a:r>
            <a:endParaRPr lang="ar-EG" sz="2400" b="1" dirty="0" smtClean="0">
              <a:solidFill>
                <a:srgbClr val="002060"/>
              </a:solidFill>
              <a:latin typeface="Arial" pitchFamily="34" charset="0"/>
              <a:cs typeface="Arial" pitchFamily="34" charset="0"/>
            </a:endParaRPr>
          </a:p>
          <a:p>
            <a:pPr>
              <a:lnSpc>
                <a:spcPct val="150000"/>
              </a:lnSpc>
            </a:pPr>
            <a:r>
              <a:rPr lang="ar-EG" sz="2400" b="1" dirty="0" smtClean="0">
                <a:solidFill>
                  <a:srgbClr val="002060"/>
                </a:solidFill>
                <a:latin typeface="Arial" pitchFamily="34" charset="0"/>
                <a:cs typeface="Arial" pitchFamily="34" charset="0"/>
              </a:rPr>
              <a:t>3- ترتيب على شكل حرف </a:t>
            </a:r>
            <a:r>
              <a:rPr lang="en-US" sz="2400" b="1" dirty="0" smtClean="0">
                <a:solidFill>
                  <a:srgbClr val="002060"/>
                </a:solidFill>
                <a:latin typeface="Arial" pitchFamily="34" charset="0"/>
                <a:cs typeface="Arial" pitchFamily="34" charset="0"/>
              </a:rPr>
              <a:t>I</a:t>
            </a:r>
            <a:endParaRPr lang="ar-EG" sz="2400" b="1" dirty="0" smtClean="0">
              <a:solidFill>
                <a:srgbClr val="002060"/>
              </a:solidFill>
              <a:latin typeface="Arial" pitchFamily="34" charset="0"/>
              <a:cs typeface="Arial" pitchFamily="34" charset="0"/>
            </a:endParaRPr>
          </a:p>
          <a:p>
            <a:pPr>
              <a:lnSpc>
                <a:spcPct val="150000"/>
              </a:lnSpc>
            </a:pPr>
            <a:r>
              <a:rPr lang="ar-EG" sz="2400" b="1" dirty="0" smtClean="0">
                <a:solidFill>
                  <a:srgbClr val="002060"/>
                </a:solidFill>
                <a:latin typeface="Arial" pitchFamily="34" charset="0"/>
                <a:cs typeface="Arial" pitchFamily="34" charset="0"/>
              </a:rPr>
              <a:t>4- ترتيب على شكل صفين</a:t>
            </a:r>
          </a:p>
          <a:p>
            <a:pPr>
              <a:lnSpc>
                <a:spcPct val="150000"/>
              </a:lnSpc>
            </a:pPr>
            <a:endParaRPr lang="ar-EG" sz="2400" b="1" dirty="0">
              <a:solidFill>
                <a:srgbClr val="002060"/>
              </a:solidFill>
              <a:latin typeface="Arial" pitchFamily="34" charset="0"/>
              <a:cs typeface="Arial" pitchFamily="34" charset="0"/>
            </a:endParaRPr>
          </a:p>
        </p:txBody>
      </p:sp>
      <p:sp>
        <p:nvSpPr>
          <p:cNvPr id="4" name="TextBox 3"/>
          <p:cNvSpPr txBox="1"/>
          <p:nvPr/>
        </p:nvSpPr>
        <p:spPr>
          <a:xfrm rot="5400000">
            <a:off x="-2427230" y="3284430"/>
            <a:ext cx="5929355"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الثاني</a:t>
            </a:r>
            <a:endParaRPr lang="en-US" sz="2800" b="1" cap="all" dirty="0" smtClean="0">
              <a:ln w="0"/>
              <a:solidFill>
                <a:schemeClr val="accent1">
                  <a:lumMod val="50000"/>
                </a:schemeClr>
              </a:solidFill>
              <a:effectLst>
                <a:reflection blurRad="12700" stA="50000" endPos="50000" dist="5000" dir="5400000" sy="-100000" rotWithShape="0"/>
              </a:effectLst>
            </a:endParaRPr>
          </a:p>
        </p:txBody>
      </p:sp>
      <p:pic>
        <p:nvPicPr>
          <p:cNvPr id="6" name="صورة 1"/>
          <p:cNvPicPr>
            <a:picLocks noChangeAspect="1"/>
          </p:cNvPicPr>
          <p:nvPr/>
        </p:nvPicPr>
        <p:blipFill>
          <a:blip r:embed="rId2">
            <a:extLst>
              <a:ext uri="{BEBA8EAE-BF5A-486C-A8C5-ECC9F3942E4B}">
                <a14:imgProps xmlns:a14="http://schemas.microsoft.com/office/drawing/2010/main">
                  <a14:imgLayer r:embed="rId3">
                    <a14:imgEffect>
                      <a14:colorTemperature colorTemp="7200"/>
                    </a14:imgEffect>
                  </a14:imgLayer>
                </a14:imgProps>
              </a:ext>
              <a:ext uri="{28A0092B-C50C-407E-A947-70E740481C1C}">
                <a14:useLocalDpi xmlns:a14="http://schemas.microsoft.com/office/drawing/2010/main" val="0"/>
              </a:ext>
            </a:extLst>
          </a:blip>
          <a:stretch>
            <a:fillRect/>
          </a:stretch>
        </p:blipFill>
        <p:spPr>
          <a:xfrm>
            <a:off x="928662" y="2786058"/>
            <a:ext cx="4357718" cy="326408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0" y="0"/>
            <a:ext cx="4329114" cy="1143000"/>
          </a:xfrm>
        </p:spPr>
        <p:txBody>
          <a:bodyP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r"/>
            <a:r>
              <a:rPr lang="ar-EG"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Mudir MT" pitchFamily="2" charset="-78"/>
              </a:rPr>
              <a:t>6- الحمام   :</a:t>
            </a:r>
            <a:endParaRPr lang="ar-EG"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Content Placeholder 2"/>
          <p:cNvSpPr>
            <a:spLocks noGrp="1"/>
          </p:cNvSpPr>
          <p:nvPr>
            <p:ph idx="1"/>
          </p:nvPr>
        </p:nvSpPr>
        <p:spPr>
          <a:xfrm>
            <a:off x="1214414" y="1071546"/>
            <a:ext cx="7543824" cy="4895864"/>
          </a:xfrm>
        </p:spPr>
        <p:txBody>
          <a:bodyPr>
            <a:noAutofit/>
          </a:bodyPr>
          <a:lstStyle/>
          <a:p>
            <a:pPr>
              <a:lnSpc>
                <a:spcPct val="150000"/>
              </a:lnSpc>
            </a:pPr>
            <a:r>
              <a:rPr lang="ar-EG" sz="2400" b="1" dirty="0" smtClean="0">
                <a:solidFill>
                  <a:srgbClr val="002060"/>
                </a:solidFill>
                <a:latin typeface="Arial" pitchFamily="34" charset="0"/>
                <a:cs typeface="Arial" pitchFamily="34" charset="0"/>
              </a:rPr>
              <a:t>- لا يفضل وضع الحمام في اتجاه الرياح السائدة  وأفضل موضع له هو  الجنوب الشرقي أو الجنوب الغربي أو الجنوب .</a:t>
            </a:r>
          </a:p>
          <a:p>
            <a:pPr>
              <a:lnSpc>
                <a:spcPct val="150000"/>
              </a:lnSpc>
            </a:pPr>
            <a:r>
              <a:rPr lang="ar-EG" sz="2400" b="1" dirty="0" smtClean="0">
                <a:solidFill>
                  <a:srgbClr val="002060"/>
                </a:solidFill>
                <a:latin typeface="Arial" pitchFamily="34" charset="0"/>
                <a:cs typeface="Arial" pitchFamily="34" charset="0"/>
              </a:rPr>
              <a:t>- لا يفضل وضع الحمام على الواجهة .</a:t>
            </a:r>
          </a:p>
          <a:p>
            <a:pPr>
              <a:lnSpc>
                <a:spcPct val="150000"/>
              </a:lnSpc>
            </a:pPr>
            <a:r>
              <a:rPr lang="ar-EG" sz="2400" b="1" dirty="0" smtClean="0">
                <a:solidFill>
                  <a:srgbClr val="002060"/>
                </a:solidFill>
                <a:latin typeface="Arial" pitchFamily="34" charset="0"/>
                <a:cs typeface="Arial" pitchFamily="34" charset="0"/>
              </a:rPr>
              <a:t>- لا يفضل وضع حمام البيت الرئيسي بالقرب من المدخل.</a:t>
            </a:r>
          </a:p>
          <a:p>
            <a:pPr>
              <a:lnSpc>
                <a:spcPct val="150000"/>
              </a:lnSpc>
            </a:pPr>
            <a:r>
              <a:rPr lang="ar-EG" sz="2400" b="1" dirty="0" smtClean="0">
                <a:solidFill>
                  <a:srgbClr val="002060"/>
                </a:solidFill>
                <a:latin typeface="Arial" pitchFamily="34" charset="0"/>
                <a:cs typeface="Arial" pitchFamily="34" charset="0"/>
              </a:rPr>
              <a:t>- اذا زادت مساحة الشقة عن 120 متر مربع يفضل وجود دورة مياه للضيوف .</a:t>
            </a:r>
          </a:p>
          <a:p>
            <a:pPr>
              <a:lnSpc>
                <a:spcPct val="150000"/>
              </a:lnSpc>
            </a:pPr>
            <a:r>
              <a:rPr lang="ar-EG" sz="2400" b="1" dirty="0" smtClean="0">
                <a:solidFill>
                  <a:srgbClr val="002060"/>
                </a:solidFill>
                <a:latin typeface="Arial" pitchFamily="34" charset="0"/>
                <a:cs typeface="Arial" pitchFamily="34" charset="0"/>
              </a:rPr>
              <a:t>- يفضل وجود الحوض بالقرب من باب الحمام لكثرة استخدامه  وعدم وضعه تحت الشباك لإمكانية وضع مرآة أعلى الحوض .</a:t>
            </a:r>
            <a:endParaRPr lang="ar-EG" sz="2400" b="1" dirty="0">
              <a:solidFill>
                <a:srgbClr val="002060"/>
              </a:solidFill>
              <a:latin typeface="Arial" pitchFamily="34" charset="0"/>
              <a:cs typeface="Arial" pitchFamily="34" charset="0"/>
            </a:endParaRPr>
          </a:p>
        </p:txBody>
      </p:sp>
      <p:sp>
        <p:nvSpPr>
          <p:cNvPr id="4" name="TextBox 3"/>
          <p:cNvSpPr txBox="1"/>
          <p:nvPr/>
        </p:nvSpPr>
        <p:spPr>
          <a:xfrm rot="5400000">
            <a:off x="-2427230" y="3284430"/>
            <a:ext cx="5929355"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الثاني</a:t>
            </a:r>
            <a:endParaRPr lang="en-US" sz="2800" b="1" cap="all" dirty="0" smtClean="0">
              <a:ln w="0"/>
              <a:solidFill>
                <a:schemeClr val="accent1">
                  <a:lumMod val="50000"/>
                </a:schemeClr>
              </a:solidFill>
              <a:effectLst>
                <a:reflection blurRad="12700" stA="50000" endPos="50000" dist="5000" dir="5400000" sy="-100000" rotWithShape="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1934" y="357166"/>
            <a:ext cx="4614866" cy="1143000"/>
          </a:xfrm>
        </p:spPr>
        <p:txBody>
          <a:bodyP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r"/>
            <a:r>
              <a:rPr lang="ar-EG"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Mudir MT" pitchFamily="2" charset="-78"/>
              </a:rPr>
              <a:t>6- السلالم :</a:t>
            </a:r>
            <a:endParaRPr lang="ar-EG"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Content Placeholder 2"/>
          <p:cNvSpPr>
            <a:spLocks noGrp="1"/>
          </p:cNvSpPr>
          <p:nvPr>
            <p:ph idx="1"/>
          </p:nvPr>
        </p:nvSpPr>
        <p:spPr>
          <a:xfrm>
            <a:off x="928662" y="1428736"/>
            <a:ext cx="8215338" cy="4572032"/>
          </a:xfrm>
        </p:spPr>
        <p:txBody>
          <a:bodyPr>
            <a:normAutofit fontScale="92500" lnSpcReduction="20000"/>
          </a:bodyPr>
          <a:lstStyle/>
          <a:p>
            <a:r>
              <a:rPr lang="ar-EG" b="1" dirty="0" smtClean="0">
                <a:solidFill>
                  <a:srgbClr val="002060"/>
                </a:solidFill>
                <a:latin typeface="Arial" pitchFamily="34" charset="0"/>
                <a:cs typeface="Arial" pitchFamily="34" charset="0"/>
              </a:rPr>
              <a:t>السلم: منشأ يوصل من مستو إلى آخر أعلاه أو أسفله بدرجات ويصعد عليه الراجلين.</a:t>
            </a:r>
          </a:p>
          <a:p>
            <a:r>
              <a:rPr lang="ar-EG" b="1" dirty="0" smtClean="0">
                <a:solidFill>
                  <a:srgbClr val="002060"/>
                </a:solidFill>
                <a:latin typeface="Arial" pitchFamily="34" charset="0"/>
                <a:cs typeface="Arial" pitchFamily="34" charset="0"/>
              </a:rPr>
              <a:t>المنحدر: منشأ يوصل من مستو إلى مستو آخر بمستوى مائل يمكن استعماله لمرور ذي العجل.</a:t>
            </a:r>
          </a:p>
          <a:p>
            <a:r>
              <a:rPr lang="ar-EG" b="1" dirty="0" smtClean="0">
                <a:solidFill>
                  <a:srgbClr val="002060"/>
                </a:solidFill>
                <a:latin typeface="Arial" pitchFamily="34" charset="0"/>
                <a:cs typeface="Arial" pitchFamily="34" charset="0"/>
              </a:rPr>
              <a:t>السلم البحاري: سلم بزاوية ميل تقارب القائمة (أقرب إلى الوضع الرأسى) ويكون ذا نائمات أو بأسياخ حديد.</a:t>
            </a:r>
          </a:p>
          <a:p>
            <a:r>
              <a:rPr lang="ar-EG" b="1" dirty="0" smtClean="0">
                <a:solidFill>
                  <a:srgbClr val="002060"/>
                </a:solidFill>
                <a:latin typeface="Arial" pitchFamily="34" charset="0"/>
                <a:cs typeface="Arial" pitchFamily="34" charset="0"/>
              </a:rPr>
              <a:t>بئر السلم: المكان المتروك في المسقط الأفقي ليشغله السلم.</a:t>
            </a:r>
          </a:p>
          <a:p>
            <a:r>
              <a:rPr lang="ar-EG" b="1" dirty="0" smtClean="0">
                <a:solidFill>
                  <a:srgbClr val="002060"/>
                </a:solidFill>
                <a:latin typeface="Arial" pitchFamily="34" charset="0"/>
                <a:cs typeface="Arial" pitchFamily="34" charset="0"/>
              </a:rPr>
              <a:t>الفراغ الأوسط (الفانوس): هو الفراغ الذي يترك بين قلبات السلم.</a:t>
            </a:r>
          </a:p>
          <a:p>
            <a:r>
              <a:rPr lang="ar-EG" b="1" dirty="0" smtClean="0">
                <a:solidFill>
                  <a:srgbClr val="002060"/>
                </a:solidFill>
                <a:latin typeface="Arial" pitchFamily="34" charset="0"/>
                <a:cs typeface="Arial" pitchFamily="34" charset="0"/>
              </a:rPr>
              <a:t>الدرجة (العادية): درجة مستطيلة في المسقط الأفقي ولها قائمة ونائمة.</a:t>
            </a:r>
          </a:p>
          <a:p>
            <a:r>
              <a:rPr lang="ar-EG" b="1" dirty="0" smtClean="0">
                <a:solidFill>
                  <a:srgbClr val="002060"/>
                </a:solidFill>
                <a:latin typeface="Arial" pitchFamily="34" charset="0"/>
                <a:cs typeface="Arial" pitchFamily="34" charset="0"/>
              </a:rPr>
              <a:t>القائمة: هي المسافة الرأسية بين السطحين العلويين لدرجتين متتاليتين.</a:t>
            </a:r>
          </a:p>
          <a:p>
            <a:r>
              <a:rPr lang="ar-EG" b="1" dirty="0" smtClean="0">
                <a:solidFill>
                  <a:srgbClr val="002060"/>
                </a:solidFill>
                <a:latin typeface="Arial" pitchFamily="34" charset="0"/>
                <a:cs typeface="Arial" pitchFamily="34" charset="0"/>
              </a:rPr>
              <a:t>النائمة: هي المسافة الأفقية بين قائمتين متتاليتين.</a:t>
            </a:r>
          </a:p>
          <a:p>
            <a:r>
              <a:rPr lang="ar-EG" b="1" dirty="0" smtClean="0">
                <a:solidFill>
                  <a:srgbClr val="002060"/>
                </a:solidFill>
                <a:latin typeface="Arial" pitchFamily="34" charset="0"/>
                <a:cs typeface="Arial" pitchFamily="34" charset="0"/>
              </a:rPr>
              <a:t>الأنف: هي تقاطع القائمة مع النائمة.</a:t>
            </a:r>
          </a:p>
          <a:p>
            <a:r>
              <a:rPr lang="ar-EG" b="1" dirty="0" smtClean="0">
                <a:solidFill>
                  <a:srgbClr val="002060"/>
                </a:solidFill>
                <a:latin typeface="Arial" pitchFamily="34" charset="0"/>
                <a:cs typeface="Arial" pitchFamily="34" charset="0"/>
              </a:rPr>
              <a:t>الطرفية: هي الدرجة المتصلة بالبسطة في النهاية العليا للقلبة وهي النائمة.</a:t>
            </a:r>
            <a:endParaRPr lang="ar-EG" b="1" dirty="0">
              <a:solidFill>
                <a:srgbClr val="002060"/>
              </a:solidFill>
              <a:latin typeface="Arial" pitchFamily="34" charset="0"/>
              <a:cs typeface="Arial" pitchFamily="34" charset="0"/>
            </a:endParaRPr>
          </a:p>
        </p:txBody>
      </p:sp>
      <p:sp>
        <p:nvSpPr>
          <p:cNvPr id="4" name="TextBox 3"/>
          <p:cNvSpPr txBox="1"/>
          <p:nvPr/>
        </p:nvSpPr>
        <p:spPr>
          <a:xfrm rot="5400000">
            <a:off x="-2427230" y="3284430"/>
            <a:ext cx="5929355"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الثاني</a:t>
            </a:r>
            <a:endParaRPr lang="en-US" sz="2800" b="1" cap="all" dirty="0" smtClean="0">
              <a:ln w="0"/>
              <a:solidFill>
                <a:schemeClr val="accent1">
                  <a:lumMod val="50000"/>
                </a:schemeClr>
              </a:solidFill>
              <a:effectLst>
                <a:reflection blurRad="12700" stA="50000" endPos="50000" dist="5000" dir="5400000" sy="-100000" rotWithShape="0"/>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86116" y="214290"/>
            <a:ext cx="5857884" cy="6110310"/>
          </a:xfrm>
        </p:spPr>
        <p:txBody>
          <a:bodyPr>
            <a:noAutofit/>
          </a:bodyPr>
          <a:lstStyle/>
          <a:p>
            <a:pPr lvl="0">
              <a:buFont typeface="Wingdings" panose="05000000000000000000" pitchFamily="2" charset="2"/>
              <a:buChar char="q"/>
            </a:pPr>
            <a:r>
              <a:rPr lang="ar-SA" sz="2000" b="1" dirty="0" smtClean="0">
                <a:solidFill>
                  <a:srgbClr val="002060"/>
                </a:solidFill>
                <a:latin typeface="Arial" pitchFamily="34" charset="0"/>
                <a:cs typeface="Arial" pitchFamily="34" charset="0"/>
              </a:rPr>
              <a:t>البادي: هو أول درجة في القلبة من أسفلها.</a:t>
            </a:r>
            <a:endParaRPr lang="en-US" sz="2000" b="1" dirty="0" smtClean="0">
              <a:solidFill>
                <a:srgbClr val="002060"/>
              </a:solidFill>
              <a:latin typeface="Arial" pitchFamily="34" charset="0"/>
              <a:cs typeface="Arial" pitchFamily="34" charset="0"/>
            </a:endParaRPr>
          </a:p>
          <a:p>
            <a:pPr lvl="0">
              <a:buFont typeface="Wingdings" panose="05000000000000000000" pitchFamily="2" charset="2"/>
              <a:buChar char="q"/>
            </a:pPr>
            <a:r>
              <a:rPr lang="ar-SA" sz="2000" b="1" dirty="0" smtClean="0">
                <a:solidFill>
                  <a:srgbClr val="002060"/>
                </a:solidFill>
                <a:latin typeface="Arial" pitchFamily="34" charset="0"/>
                <a:cs typeface="Arial" pitchFamily="34" charset="0"/>
              </a:rPr>
              <a:t>القلبة: هي مجموعة مستمرة من الدرج توصل من مستو إلى آخر.</a:t>
            </a:r>
            <a:endParaRPr lang="en-US" sz="2000" b="1" dirty="0" smtClean="0">
              <a:solidFill>
                <a:srgbClr val="002060"/>
              </a:solidFill>
              <a:latin typeface="Arial" pitchFamily="34" charset="0"/>
              <a:cs typeface="Arial" pitchFamily="34" charset="0"/>
            </a:endParaRPr>
          </a:p>
          <a:p>
            <a:pPr lvl="0">
              <a:buFont typeface="Wingdings" panose="05000000000000000000" pitchFamily="2" charset="2"/>
              <a:buChar char="q"/>
            </a:pPr>
            <a:r>
              <a:rPr lang="ar-SA" sz="2000" b="1" dirty="0" smtClean="0">
                <a:solidFill>
                  <a:srgbClr val="002060"/>
                </a:solidFill>
                <a:latin typeface="Arial" pitchFamily="34" charset="0"/>
                <a:cs typeface="Arial" pitchFamily="34" charset="0"/>
              </a:rPr>
              <a:t>البسطة: هي سطح بين قلبتين للراحة في الصعود أو عند الاستدارة بين قلبتين متعامدتين أو متوازيتين.</a:t>
            </a:r>
            <a:endParaRPr lang="en-US" sz="2000" b="1" dirty="0" smtClean="0">
              <a:solidFill>
                <a:srgbClr val="002060"/>
              </a:solidFill>
              <a:latin typeface="Arial" pitchFamily="34" charset="0"/>
              <a:cs typeface="Arial" pitchFamily="34" charset="0"/>
            </a:endParaRPr>
          </a:p>
          <a:p>
            <a:pPr lvl="0">
              <a:buFont typeface="Wingdings" panose="05000000000000000000" pitchFamily="2" charset="2"/>
              <a:buChar char="q"/>
            </a:pPr>
            <a:r>
              <a:rPr lang="ar-SA" sz="2000" b="1" dirty="0" smtClean="0">
                <a:solidFill>
                  <a:srgbClr val="002060"/>
                </a:solidFill>
                <a:latin typeface="Arial" pitchFamily="34" charset="0"/>
                <a:cs typeface="Arial" pitchFamily="34" charset="0"/>
              </a:rPr>
              <a:t>الصدفة: هي البسطة الواقعة بمستوى الدور نفسه وتوصل إلى وحدات الدور.</a:t>
            </a:r>
            <a:endParaRPr lang="en-US" sz="2000" b="1" dirty="0" smtClean="0">
              <a:solidFill>
                <a:srgbClr val="002060"/>
              </a:solidFill>
              <a:latin typeface="Arial" pitchFamily="34" charset="0"/>
              <a:cs typeface="Arial" pitchFamily="34" charset="0"/>
            </a:endParaRPr>
          </a:p>
          <a:p>
            <a:pPr lvl="0">
              <a:buFont typeface="Wingdings" panose="05000000000000000000" pitchFamily="2" charset="2"/>
              <a:buChar char="q"/>
            </a:pPr>
            <a:r>
              <a:rPr lang="ar-SA" sz="2000" b="1" dirty="0" smtClean="0">
                <a:solidFill>
                  <a:srgbClr val="002060"/>
                </a:solidFill>
                <a:latin typeface="Arial" pitchFamily="34" charset="0"/>
                <a:cs typeface="Arial" pitchFamily="34" charset="0"/>
              </a:rPr>
              <a:t>الفخذ : هو الجز المائل الذي يحمل الدرج.</a:t>
            </a:r>
            <a:endParaRPr lang="en-US" sz="2000" b="1" dirty="0" smtClean="0">
              <a:solidFill>
                <a:srgbClr val="002060"/>
              </a:solidFill>
              <a:latin typeface="Arial" pitchFamily="34" charset="0"/>
              <a:cs typeface="Arial" pitchFamily="34" charset="0"/>
            </a:endParaRPr>
          </a:p>
          <a:p>
            <a:pPr lvl="0">
              <a:buFont typeface="Wingdings" panose="05000000000000000000" pitchFamily="2" charset="2"/>
              <a:buChar char="q"/>
            </a:pPr>
            <a:r>
              <a:rPr lang="ar-SA" sz="2000" b="1" dirty="0" smtClean="0">
                <a:solidFill>
                  <a:srgbClr val="002060"/>
                </a:solidFill>
                <a:latin typeface="Arial" pitchFamily="34" charset="0"/>
                <a:cs typeface="Arial" pitchFamily="34" charset="0"/>
              </a:rPr>
              <a:t>خط الميل: هو الخط أو المستوى الذي يوصل بين أنوف الدرج في القلبة.</a:t>
            </a:r>
            <a:endParaRPr lang="en-US" sz="2000" b="1" dirty="0" smtClean="0">
              <a:solidFill>
                <a:srgbClr val="002060"/>
              </a:solidFill>
              <a:latin typeface="Arial" pitchFamily="34" charset="0"/>
              <a:cs typeface="Arial" pitchFamily="34" charset="0"/>
            </a:endParaRPr>
          </a:p>
          <a:p>
            <a:pPr lvl="0">
              <a:buFont typeface="Wingdings" panose="05000000000000000000" pitchFamily="2" charset="2"/>
              <a:buChar char="q"/>
            </a:pPr>
            <a:r>
              <a:rPr lang="ar-SA" sz="2000" b="1" dirty="0" smtClean="0">
                <a:solidFill>
                  <a:srgbClr val="002060"/>
                </a:solidFill>
                <a:latin typeface="Arial" pitchFamily="34" charset="0"/>
                <a:cs typeface="Arial" pitchFamily="34" charset="0"/>
              </a:rPr>
              <a:t>مستوى الميل	: وهو يوازي بطنية القلبة كما يوازي الكوبستة.</a:t>
            </a:r>
            <a:endParaRPr lang="en-US" sz="2000" b="1" dirty="0" smtClean="0">
              <a:solidFill>
                <a:srgbClr val="002060"/>
              </a:solidFill>
              <a:latin typeface="Arial" pitchFamily="34" charset="0"/>
              <a:cs typeface="Arial" pitchFamily="34" charset="0"/>
            </a:endParaRPr>
          </a:p>
          <a:p>
            <a:pPr lvl="0">
              <a:buFont typeface="Wingdings" panose="05000000000000000000" pitchFamily="2" charset="2"/>
              <a:buChar char="q"/>
            </a:pPr>
            <a:r>
              <a:rPr lang="ar-SA" sz="2000" b="1" dirty="0" smtClean="0">
                <a:solidFill>
                  <a:srgbClr val="002060"/>
                </a:solidFill>
                <a:latin typeface="Arial" pitchFamily="34" charset="0"/>
                <a:cs typeface="Arial" pitchFamily="34" charset="0"/>
              </a:rPr>
              <a:t>الدرابزين: هو الحاجز المحيط بالقلبات والبسطات لمنع سقوط مستعملي الدرج ويكون مباني أو خشب أو حديد أو غيرها. </a:t>
            </a:r>
            <a:endParaRPr lang="en-US" sz="2000" b="1" dirty="0" smtClean="0">
              <a:solidFill>
                <a:srgbClr val="002060"/>
              </a:solidFill>
              <a:latin typeface="Arial" pitchFamily="34" charset="0"/>
              <a:cs typeface="Arial" pitchFamily="34" charset="0"/>
            </a:endParaRPr>
          </a:p>
          <a:p>
            <a:pPr lvl="0">
              <a:buFont typeface="Wingdings" panose="05000000000000000000" pitchFamily="2" charset="2"/>
              <a:buChar char="q"/>
            </a:pPr>
            <a:r>
              <a:rPr lang="ar-SA" sz="2000" b="1" dirty="0" smtClean="0">
                <a:solidFill>
                  <a:srgbClr val="002060"/>
                </a:solidFill>
                <a:latin typeface="Arial" pitchFamily="34" charset="0"/>
                <a:cs typeface="Arial" pitchFamily="34" charset="0"/>
              </a:rPr>
              <a:t>البرامق (جمع برمق): هو مجموعة قوائم رأسية تحمل الكوبستة.</a:t>
            </a:r>
            <a:endParaRPr lang="en-US" sz="2000" b="1" dirty="0" smtClean="0">
              <a:solidFill>
                <a:srgbClr val="002060"/>
              </a:solidFill>
              <a:latin typeface="Arial" pitchFamily="34" charset="0"/>
              <a:cs typeface="Arial" pitchFamily="34" charset="0"/>
            </a:endParaRPr>
          </a:p>
          <a:p>
            <a:pPr lvl="0">
              <a:buFont typeface="Wingdings" panose="05000000000000000000" pitchFamily="2" charset="2"/>
              <a:buChar char="q"/>
            </a:pPr>
            <a:r>
              <a:rPr lang="ar-SA" sz="2000" b="1" dirty="0" smtClean="0">
                <a:solidFill>
                  <a:srgbClr val="002060"/>
                </a:solidFill>
                <a:latin typeface="Arial" pitchFamily="34" charset="0"/>
                <a:cs typeface="Arial" pitchFamily="34" charset="0"/>
              </a:rPr>
              <a:t>الكوبستة: هي مقبض لليد تكون مستمرة أعلا الدرابزين.</a:t>
            </a:r>
            <a:endParaRPr lang="en-US" sz="2000" b="1" dirty="0" smtClean="0">
              <a:solidFill>
                <a:srgbClr val="002060"/>
              </a:solidFill>
              <a:latin typeface="Arial" pitchFamily="34" charset="0"/>
              <a:cs typeface="Arial" pitchFamily="34" charset="0"/>
            </a:endParaRPr>
          </a:p>
          <a:p>
            <a:pPr lvl="0">
              <a:buFont typeface="Wingdings" panose="05000000000000000000" pitchFamily="2" charset="2"/>
              <a:buChar char="q"/>
            </a:pPr>
            <a:r>
              <a:rPr lang="ar-SA" sz="2000" b="1" dirty="0" smtClean="0">
                <a:solidFill>
                  <a:srgbClr val="002060"/>
                </a:solidFill>
                <a:latin typeface="Arial" pitchFamily="34" charset="0"/>
                <a:cs typeface="Arial" pitchFamily="34" charset="0"/>
              </a:rPr>
              <a:t>بطنية (القلبة أو الدرجة) : هو السطح السفلي للقلبة أو الدرجة.</a:t>
            </a:r>
            <a:endParaRPr lang="en-US" sz="2000" b="1" dirty="0" smtClean="0">
              <a:solidFill>
                <a:srgbClr val="002060"/>
              </a:solidFill>
              <a:latin typeface="Arial" pitchFamily="34" charset="0"/>
              <a:cs typeface="Arial" pitchFamily="34" charset="0"/>
            </a:endParaRPr>
          </a:p>
          <a:p>
            <a:endParaRPr lang="ar-EG" sz="1800" b="1" dirty="0">
              <a:solidFill>
                <a:srgbClr val="002060"/>
              </a:solidFill>
              <a:latin typeface="Arial" pitchFamily="34" charset="0"/>
              <a:cs typeface="Arial" pitchFamily="34" charset="0"/>
            </a:endParaRPr>
          </a:p>
        </p:txBody>
      </p:sp>
      <p:sp>
        <p:nvSpPr>
          <p:cNvPr id="4" name="TextBox 3"/>
          <p:cNvSpPr txBox="1"/>
          <p:nvPr/>
        </p:nvSpPr>
        <p:spPr>
          <a:xfrm rot="5400000">
            <a:off x="-2427230" y="3284430"/>
            <a:ext cx="5929355"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الثاني</a:t>
            </a:r>
            <a:endParaRPr lang="en-US" sz="2800" b="1" cap="all" dirty="0" smtClean="0">
              <a:ln w="0"/>
              <a:solidFill>
                <a:schemeClr val="accent1">
                  <a:lumMod val="50000"/>
                </a:schemeClr>
              </a:solidFill>
              <a:effectLst>
                <a:reflection blurRad="12700" stA="50000" endPos="50000" dist="5000" dir="5400000" sy="-100000" rotWithShape="0"/>
              </a:effectLst>
            </a:endParaRPr>
          </a:p>
        </p:txBody>
      </p:sp>
      <p:pic>
        <p:nvPicPr>
          <p:cNvPr id="6" name="صورة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224" y="571480"/>
            <a:ext cx="2578019" cy="1454966"/>
          </a:xfrm>
          <a:prstGeom prst="rect">
            <a:avLst/>
          </a:prstGeom>
          <a:ln>
            <a:noFill/>
          </a:ln>
          <a:effectLst>
            <a:softEdge rad="112500"/>
          </a:effectLst>
        </p:spPr>
      </p:pic>
      <p:pic>
        <p:nvPicPr>
          <p:cNvPr id="7" name="Picture 2" descr="Image2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560" t="52736" r="47720"/>
          <a:stretch/>
        </p:blipFill>
        <p:spPr bwMode="auto">
          <a:xfrm rot="5400000">
            <a:off x="1204215" y="4582207"/>
            <a:ext cx="1940872" cy="220622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Image28"/>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 b="53949"/>
          <a:stretch/>
        </p:blipFill>
        <p:spPr bwMode="auto">
          <a:xfrm rot="5400000">
            <a:off x="834870" y="2665536"/>
            <a:ext cx="2616478" cy="171451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3">
      <a:dk1>
        <a:srgbClr val="CBCBCB"/>
      </a:dk1>
      <a:lt1>
        <a:sysClr val="window" lastClr="FFFFFF"/>
      </a:lt1>
      <a:dk2>
        <a:srgbClr val="CBCBCB"/>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322</TotalTime>
  <Words>1045</Words>
  <Application>Microsoft Office PowerPoint</Application>
  <PresentationFormat>On-screen Show (4:3)</PresentationFormat>
  <Paragraphs>123</Paragraphs>
  <Slides>19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19</vt:i4>
      </vt:variant>
    </vt:vector>
  </HeadingPairs>
  <TitlesOfParts>
    <vt:vector size="28" baseType="lpstr">
      <vt:lpstr>Arial</vt:lpstr>
      <vt:lpstr>Calibri</vt:lpstr>
      <vt:lpstr>Constantia</vt:lpstr>
      <vt:lpstr>Majalla UI</vt:lpstr>
      <vt:lpstr>Mudir MT</vt:lpstr>
      <vt:lpstr>Traditional Arabic</vt:lpstr>
      <vt:lpstr>Wingdings</vt:lpstr>
      <vt:lpstr>Wingdings 2</vt:lpstr>
      <vt:lpstr>Flow</vt:lpstr>
      <vt:lpstr>PowerPoint Presentation</vt:lpstr>
      <vt:lpstr>1- جناح المعيشة : </vt:lpstr>
      <vt:lpstr>2- جناح الإستقبال : </vt:lpstr>
      <vt:lpstr>3- جناح الطعام :</vt:lpstr>
      <vt:lpstr>4- جناح النوم  :</vt:lpstr>
      <vt:lpstr>5- المطبخ   :</vt:lpstr>
      <vt:lpstr>6- الحمام   :</vt:lpstr>
      <vt:lpstr>6- السلالم :</vt:lpstr>
      <vt:lpstr>PowerPoint Presentation</vt:lpstr>
      <vt:lpstr>شروط تصميم السلم:</vt:lpstr>
      <vt:lpstr>PowerPoint Presentation</vt:lpstr>
      <vt:lpstr>PowerPoint Presentation</vt:lpstr>
      <vt:lpstr>مثال لتصميم سلم:</vt:lpstr>
      <vt:lpstr>PowerPoint Presentation</vt:lpstr>
      <vt:lpstr>PowerPoint Presentation</vt:lpstr>
      <vt:lpstr>PowerPoint Presentation</vt:lpstr>
      <vt:lpstr>PowerPoint Presentation</vt:lpstr>
      <vt:lpstr>PowerPoint Presentation</vt:lpstr>
      <vt:lpstr>PowerPoint Presentation</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مــــاى كمبيــــوتر</dc:creator>
  <cp:lastModifiedBy>NASSER</cp:lastModifiedBy>
  <cp:revision>75</cp:revision>
  <dcterms:created xsi:type="dcterms:W3CDTF">2014-03-15T16:52:48Z</dcterms:created>
  <dcterms:modified xsi:type="dcterms:W3CDTF">2014-08-17T00:42:13Z</dcterms:modified>
</cp:coreProperties>
</file>